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media/image65.jpg" ContentType="image/png"/>
  <Override PartName="/ppt/media/image66.jpg" ContentType="image/png"/>
  <Override PartName="/ppt/media/image67.jpg" ContentType="image/png"/>
  <Override PartName="/ppt/media/image77.jpg" ContentType="image/png"/>
  <Override PartName="/ppt/media/image79.jpg" ContentType="image/png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9"/>
  </p:notesMasterIdLst>
  <p:handoutMasterIdLst>
    <p:handoutMasterId r:id="rId40"/>
  </p:handoutMasterIdLst>
  <p:sldIdLst>
    <p:sldId id="267" r:id="rId2"/>
    <p:sldId id="316" r:id="rId3"/>
    <p:sldId id="317" r:id="rId4"/>
    <p:sldId id="271" r:id="rId5"/>
    <p:sldId id="318" r:id="rId6"/>
    <p:sldId id="293" r:id="rId7"/>
    <p:sldId id="329" r:id="rId8"/>
    <p:sldId id="307" r:id="rId9"/>
    <p:sldId id="298" r:id="rId10"/>
    <p:sldId id="330" r:id="rId11"/>
    <p:sldId id="300" r:id="rId12"/>
    <p:sldId id="311" r:id="rId13"/>
    <p:sldId id="301" r:id="rId14"/>
    <p:sldId id="328" r:id="rId15"/>
    <p:sldId id="321" r:id="rId16"/>
    <p:sldId id="320" r:id="rId17"/>
    <p:sldId id="302" r:id="rId18"/>
    <p:sldId id="305" r:id="rId19"/>
    <p:sldId id="304" r:id="rId20"/>
    <p:sldId id="332" r:id="rId21"/>
    <p:sldId id="333" r:id="rId22"/>
    <p:sldId id="334" r:id="rId23"/>
    <p:sldId id="335" r:id="rId24"/>
    <p:sldId id="336" r:id="rId25"/>
    <p:sldId id="337" r:id="rId26"/>
    <p:sldId id="338" r:id="rId27"/>
    <p:sldId id="339" r:id="rId28"/>
    <p:sldId id="340" r:id="rId29"/>
    <p:sldId id="341" r:id="rId30"/>
    <p:sldId id="342" r:id="rId31"/>
    <p:sldId id="343" r:id="rId32"/>
    <p:sldId id="344" r:id="rId33"/>
    <p:sldId id="345" r:id="rId34"/>
    <p:sldId id="346" r:id="rId35"/>
    <p:sldId id="312" r:id="rId36"/>
    <p:sldId id="325" r:id="rId37"/>
    <p:sldId id="266" r:id="rId38"/>
  </p:sldIdLst>
  <p:sldSz cx="9144000" cy="6858000" type="screen4x3"/>
  <p:notesSz cx="6858000" cy="9144000"/>
  <p:embeddedFontLst>
    <p:embeddedFont>
      <p:font typeface="맑은 고딕" panose="020B0503020000020004" pitchFamily="50" charset="-127"/>
      <p:regular r:id="rId41"/>
      <p:bold r:id="rId42"/>
    </p:embeddedFont>
  </p:embeddedFontLst>
  <p:defaultTextStyle>
    <a:defPPr>
      <a:defRPr lang="ko-KR"/>
    </a:defPPr>
    <a:lvl1pPr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4E7AD"/>
    <a:srgbClr val="B20103"/>
    <a:srgbClr val="AE0000"/>
    <a:srgbClr val="256006"/>
    <a:srgbClr val="77B049"/>
    <a:srgbClr val="85C00C"/>
    <a:srgbClr val="80D00A"/>
    <a:srgbClr val="F4F4F6"/>
    <a:srgbClr val="F5F5F7"/>
    <a:srgbClr val="418D0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748" autoAdjust="0"/>
    <p:restoredTop sz="94632" autoAdjust="0"/>
  </p:normalViewPr>
  <p:slideViewPr>
    <p:cSldViewPr>
      <p:cViewPr varScale="1">
        <p:scale>
          <a:sx n="82" d="100"/>
          <a:sy n="82" d="100"/>
        </p:scale>
        <p:origin x="1608" y="58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87" d="100"/>
          <a:sy n="87" d="100"/>
        </p:scale>
        <p:origin x="2796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2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handoutMaster" Target="handoutMasters/handoutMaster1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1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8D8D76-C3E4-4157-9D56-48B093E4FB83}" type="datetimeFigureOut">
              <a:rPr lang="ko-KR" altLang="en-US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pPr/>
              <a:t>2021-06-14</a:t>
            </a:fld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72FC3E-02E2-4612-B730-C5D4EF40D873}" type="slidenum">
              <a:rPr lang="ko-KR" altLang="en-US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pPr/>
              <a:t>‹#›</a:t>
            </a:fld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4945759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dirty="0"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pPr>
              <a:defRPr/>
            </a:pPr>
            <a:fld id="{B1D46EA5-1CAD-4CBA-ABCF-657BCB8DC06B}" type="datetimeFigureOut">
              <a:rPr lang="ko-KR" altLang="en-US" smtClean="0"/>
              <a:pPr>
                <a:defRPr/>
              </a:pPr>
              <a:t>2021-06-14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noProof="0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dirty="0"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pPr>
              <a:defRPr/>
            </a:pPr>
            <a:fld id="{0F28324E-35B4-48F1-9FD9-FC5D3774D133}" type="slidenum">
              <a:rPr lang="ko-KR" altLang="en-US" smtClean="0"/>
              <a:pPr>
                <a:defRPr/>
              </a:pPr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나눔스퀘어 Bold" panose="020B0600000101010101" pitchFamily="50" charset="-127"/>
        <a:ea typeface="나눔스퀘어 Bold" panose="020B0600000101010101" pitchFamily="50" charset="-127"/>
        <a:cs typeface="+mn-cs"/>
      </a:defRPr>
    </a:lvl1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4100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fld id="{2F7654B2-F134-4CE3-B6FC-E271590037C7}" type="slidenum">
              <a:rPr lang="ko-KR" altLang="en-US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pPr/>
              <a:t>1</a:t>
            </a:fld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72548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4100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fld id="{2F7654B2-F134-4CE3-B6FC-E271590037C7}" type="slidenum">
              <a:rPr lang="ko-KR" altLang="en-US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pPr/>
              <a:t>2</a:t>
            </a:fld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006967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4100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fld id="{2F7654B2-F134-4CE3-B6FC-E271590037C7}" type="slidenum">
              <a:rPr lang="ko-KR" altLang="en-US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pPr/>
              <a:t>3</a:t>
            </a:fld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714145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4100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fld id="{2F7654B2-F134-4CE3-B6FC-E271590037C7}" type="slidenum">
              <a:rPr lang="ko-KR" altLang="en-US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pPr/>
              <a:t>8</a:t>
            </a:fld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37567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4100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fld id="{2F7654B2-F134-4CE3-B6FC-E271590037C7}" type="slidenum">
              <a:rPr lang="ko-KR" altLang="en-US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pPr/>
              <a:t>10</a:t>
            </a:fld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38235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4100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fld id="{2F7654B2-F134-4CE3-B6FC-E271590037C7}" type="slidenum">
              <a:rPr lang="ko-KR" altLang="en-US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pPr/>
              <a:t>12</a:t>
            </a:fld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754570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F28324E-35B4-48F1-9FD9-FC5D3774D133}" type="slidenum">
              <a:rPr lang="ko-KR" altLang="en-US" smtClean="0"/>
              <a:pPr>
                <a:defRPr/>
              </a:pPr>
              <a:t>32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676801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dirty="0"/>
          </a:p>
        </p:txBody>
      </p:sp>
      <p:sp>
        <p:nvSpPr>
          <p:cNvPr id="4100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fld id="{2F7654B2-F134-4CE3-B6FC-E271590037C7}" type="slidenum">
              <a:rPr lang="ko-KR" altLang="en-US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pPr/>
              <a:t>35</a:t>
            </a:fld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788790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908A9F-B518-4417-A0FF-A187D7BBDD3B}" type="datetimeFigureOut">
              <a:rPr lang="ko-KR" altLang="en-US"/>
              <a:pPr>
                <a:defRPr/>
              </a:pPr>
              <a:t>2021-06-14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85D94CC-67B7-4DE3-9300-EB514B449F87}" type="slidenum">
              <a:rPr lang="ko-KR" altLang="en-US"/>
              <a:pPr>
                <a:defRPr/>
              </a:pPr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315042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F4C2EEC-B4CD-4E12-9527-47187C184B39}" type="datetimeFigureOut">
              <a:rPr lang="ko-KR" altLang="en-US"/>
              <a:pPr>
                <a:defRPr/>
              </a:pPr>
              <a:t>2021-06-14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BDED02B-884C-4607-A480-F0CA32DDFC28}" type="slidenum">
              <a:rPr lang="ko-KR" altLang="en-US"/>
              <a:pPr>
                <a:defRPr/>
              </a:pPr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102859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419BD88-6E3D-4720-A750-F306BD1F54F7}" type="datetimeFigureOut">
              <a:rPr lang="ko-KR" altLang="en-US"/>
              <a:pPr>
                <a:defRPr/>
              </a:pPr>
              <a:t>2021-06-14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B1F0307-74B0-4719-9564-E52910D9654E}" type="slidenum">
              <a:rPr lang="ko-KR" altLang="en-US"/>
              <a:pPr>
                <a:defRPr/>
              </a:pPr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60110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0F48EE3-54B3-40FC-BF92-D070470EFE7C}" type="datetimeFigureOut">
              <a:rPr lang="ko-KR" altLang="en-US"/>
              <a:pPr>
                <a:defRPr/>
              </a:pPr>
              <a:t>2021-06-14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B483DBF-3A96-49DE-A345-FF44EB85480A}" type="slidenum">
              <a:rPr lang="ko-KR" altLang="en-US"/>
              <a:pPr>
                <a:defRPr/>
              </a:pPr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871460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571F91B-B479-49A3-80AE-12CD7F155906}" type="datetimeFigureOut">
              <a:rPr lang="ko-KR" altLang="en-US"/>
              <a:pPr>
                <a:defRPr/>
              </a:pPr>
              <a:t>2021-06-14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FC665A-5D9A-4318-9E10-FE018779D038}" type="slidenum">
              <a:rPr lang="ko-KR" altLang="en-US"/>
              <a:pPr>
                <a:defRPr/>
              </a:pPr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293099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CB030D9-FF3D-4F9E-96B0-265C90C6868D}" type="datetimeFigureOut">
              <a:rPr lang="ko-KR" altLang="en-US"/>
              <a:pPr>
                <a:defRPr/>
              </a:pPr>
              <a:t>2021-06-14</a:t>
            </a:fld>
            <a:endParaRPr lang="ko-KR" altLang="en-US" dirty="0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6FA119B-3533-4FAF-8BB0-386D420805EC}" type="slidenum">
              <a:rPr lang="ko-KR" altLang="en-US"/>
              <a:pPr>
                <a:defRPr/>
              </a:pPr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464457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D531580-A743-44D0-8FAE-835551B78BA9}" type="datetimeFigureOut">
              <a:rPr lang="ko-KR" altLang="en-US"/>
              <a:pPr>
                <a:defRPr/>
              </a:pPr>
              <a:t>2021-06-14</a:t>
            </a:fld>
            <a:endParaRPr lang="ko-KR" altLang="en-US" dirty="0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70398BE-F2C9-49C8-B0FC-3EC21E4154C7}" type="slidenum">
              <a:rPr lang="ko-KR" altLang="en-US"/>
              <a:pPr>
                <a:defRPr/>
              </a:pPr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508968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 userDrawn="1"/>
        </p:nvGrpSpPr>
        <p:grpSpPr>
          <a:xfrm rot="16200000">
            <a:off x="4559400" y="-3356463"/>
            <a:ext cx="25200" cy="8229602"/>
            <a:chOff x="10059030" y="595997"/>
            <a:chExt cx="1713770" cy="6858000"/>
          </a:xfrm>
        </p:grpSpPr>
        <p:sp>
          <p:nvSpPr>
            <p:cNvPr id="9" name="직사각형 8"/>
            <p:cNvSpPr/>
            <p:nvPr/>
          </p:nvSpPr>
          <p:spPr>
            <a:xfrm>
              <a:off x="10059030" y="595997"/>
              <a:ext cx="1713770" cy="1870489"/>
            </a:xfrm>
            <a:prstGeom prst="rect">
              <a:avLst/>
            </a:prstGeom>
            <a:solidFill>
              <a:srgbClr val="80D00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10059030" y="3089752"/>
              <a:ext cx="1713770" cy="1870489"/>
            </a:xfrm>
            <a:prstGeom prst="rect">
              <a:avLst/>
            </a:prstGeom>
            <a:solidFill>
              <a:srgbClr val="85C0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10059030" y="5583508"/>
              <a:ext cx="1713770" cy="1870489"/>
            </a:xfrm>
            <a:prstGeom prst="rect">
              <a:avLst/>
            </a:prstGeom>
            <a:solidFill>
              <a:srgbClr val="2149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10059030" y="4336630"/>
              <a:ext cx="1713770" cy="1870489"/>
            </a:xfrm>
            <a:prstGeom prst="rect">
              <a:avLst/>
            </a:prstGeom>
            <a:solidFill>
              <a:srgbClr val="77B0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10059030" y="1307822"/>
              <a:ext cx="1713770" cy="1870489"/>
            </a:xfrm>
            <a:prstGeom prst="rect">
              <a:avLst/>
            </a:prstGeom>
            <a:solidFill>
              <a:srgbClr val="25600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37101" y="258012"/>
            <a:ext cx="8363272" cy="490066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184E796-CBE8-460B-82D1-116C07311942}" type="datetimeFigureOut">
              <a:rPr lang="ko-KR" altLang="en-US"/>
              <a:pPr>
                <a:defRPr/>
              </a:pPr>
              <a:t>2021-06-14</a:t>
            </a:fld>
            <a:endParaRPr lang="ko-KR" altLang="en-US" dirty="0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106A3A-72A4-45A1-9F86-0F29EF6840AE}" type="slidenum">
              <a:rPr lang="ko-KR" altLang="en-US"/>
              <a:pPr>
                <a:defRPr/>
              </a:pPr>
              <a:t>‹#›</a:t>
            </a:fld>
            <a:endParaRPr lang="ko-KR" altLang="en-US" dirty="0"/>
          </a:p>
        </p:txBody>
      </p:sp>
      <p:cxnSp>
        <p:nvCxnSpPr>
          <p:cNvPr id="14" name="직선 연결선 13"/>
          <p:cNvCxnSpPr/>
          <p:nvPr userDrawn="1"/>
        </p:nvCxnSpPr>
        <p:spPr>
          <a:xfrm>
            <a:off x="457200" y="6530677"/>
            <a:ext cx="8229600" cy="0"/>
          </a:xfrm>
          <a:prstGeom prst="line">
            <a:avLst/>
          </a:prstGeom>
          <a:ln>
            <a:solidFill>
              <a:srgbClr val="85C00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2614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9FB73C6-A75F-4E3E-9853-332768C3952D}" type="datetimeFigureOut">
              <a:rPr lang="ko-KR" altLang="en-US"/>
              <a:pPr>
                <a:defRPr/>
              </a:pPr>
              <a:t>2021-06-14</a:t>
            </a:fld>
            <a:endParaRPr lang="ko-KR" altLang="en-US" dirty="0"/>
          </a:p>
        </p:txBody>
      </p:sp>
      <p:sp>
        <p:nvSpPr>
          <p:cNvPr id="3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C30865B-5673-4681-B794-440D5B1C5197}" type="slidenum">
              <a:rPr lang="ko-KR" altLang="en-US"/>
              <a:pPr>
                <a:defRPr/>
              </a:pPr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046407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A9D7B0-3E96-4E98-9A82-DA332D33A8B6}" type="datetimeFigureOut">
              <a:rPr lang="ko-KR" altLang="en-US"/>
              <a:pPr>
                <a:defRPr/>
              </a:pPr>
              <a:t>2021-06-14</a:t>
            </a:fld>
            <a:endParaRPr lang="ko-KR" altLang="en-US" dirty="0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4C3A31F-F253-42F1-A16F-5F3E2D93EFE0}" type="slidenum">
              <a:rPr lang="ko-KR" altLang="en-US"/>
              <a:pPr>
                <a:defRPr/>
              </a:pPr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446536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2884C84-0C0E-42EE-9301-B1C22AA25FFA}" type="datetimeFigureOut">
              <a:rPr lang="ko-KR" altLang="en-US"/>
              <a:pPr>
                <a:defRPr/>
              </a:pPr>
              <a:t>2021-06-14</a:t>
            </a:fld>
            <a:endParaRPr lang="ko-KR" altLang="en-US" dirty="0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552FEEE-CB04-4BC7-A545-46D2CA657743}" type="slidenum">
              <a:rPr lang="ko-KR" altLang="en-US"/>
              <a:pPr>
                <a:defRPr/>
              </a:pPr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149877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latinLnBrk="1" hangingPunct="1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pPr>
              <a:defRPr/>
            </a:pPr>
            <a:fld id="{B74D74F0-9941-489A-950B-90B51175C11A}" type="datetimeFigureOut">
              <a:rPr lang="ko-KR" altLang="en-US" smtClean="0"/>
              <a:pPr>
                <a:defRPr/>
              </a:pPr>
              <a:t>2021-06-14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latinLnBrk="1" hangingPunct="1">
              <a:spcBef>
                <a:spcPts val="0"/>
              </a:spcBef>
              <a:spcAft>
                <a:spcPts val="0"/>
              </a:spcAft>
              <a:defRPr kumimoji="0" sz="1200" dirty="0">
                <a:solidFill>
                  <a:schemeClr val="tx1">
                    <a:tint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latinLnBrk="1" hangingPunct="1">
              <a:defRPr kumimoji="0" sz="1200">
                <a:solidFill>
                  <a:srgbClr val="89898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pPr>
              <a:defRPr/>
            </a:pPr>
            <a:fld id="{56F78409-F03E-4FE7-82B9-7852488016F0}" type="slidenum">
              <a:rPr lang="ko-KR" altLang="en-US" smtClean="0"/>
              <a:pPr>
                <a:defRPr/>
              </a:pPr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나눔스퀘어 Bold" panose="020B0600000101010101" pitchFamily="50" charset="-127"/>
          <a:ea typeface="나눔스퀘어 Bold" panose="020B0600000101010101" pitchFamily="50" charset="-127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나눔스퀘어 Bold" panose="020B0600000101010101" pitchFamily="50" charset="-127"/>
          <a:ea typeface="나눔스퀘어 Bold" panose="020B0600000101010101" pitchFamily="50" charset="-127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나눔스퀘어 Bold" panose="020B0600000101010101" pitchFamily="50" charset="-127"/>
          <a:ea typeface="나눔스퀘어 Bold" panose="020B0600000101010101" pitchFamily="50" charset="-127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나눔스퀘어 Bold" panose="020B0600000101010101" pitchFamily="50" charset="-127"/>
          <a:ea typeface="나눔스퀘어 Bold" panose="020B0600000101010101" pitchFamily="50" charset="-127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나눔스퀘어 Bold" panose="020B0600000101010101" pitchFamily="50" charset="-127"/>
          <a:ea typeface="나눔스퀘어 Bold" panose="020B0600000101010101" pitchFamily="50" charset="-127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나눔스퀘어 Bold" panose="020B0600000101010101" pitchFamily="50" charset="-127"/>
          <a:ea typeface="나눔스퀘어 Bold" panose="020B0600000101010101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4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9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7" Type="http://schemas.openxmlformats.org/officeDocument/2006/relationships/image" Target="../media/image11.pn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52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5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58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7.jpg"/><Relationship Id="rId5" Type="http://schemas.openxmlformats.org/officeDocument/2006/relationships/image" Target="../media/image16.png"/><Relationship Id="rId4" Type="http://schemas.openxmlformats.org/officeDocument/2006/relationships/image" Target="../media/image56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61.jpg"/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0.jp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7" Type="http://schemas.openxmlformats.org/officeDocument/2006/relationships/image" Target="../media/image23.pn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6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67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6.jpg"/><Relationship Id="rId5" Type="http://schemas.openxmlformats.org/officeDocument/2006/relationships/image" Target="../media/image65.jpg"/><Relationship Id="rId4" Type="http://schemas.openxmlformats.org/officeDocument/2006/relationships/image" Target="../media/image1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7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1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73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2.JPG"/><Relationship Id="rId5" Type="http://schemas.openxmlformats.org/officeDocument/2006/relationships/image" Target="../media/image71.JPG"/><Relationship Id="rId4" Type="http://schemas.openxmlformats.org/officeDocument/2006/relationships/image" Target="../media/image1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76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5.JPG"/><Relationship Id="rId5" Type="http://schemas.openxmlformats.org/officeDocument/2006/relationships/image" Target="../media/image74.JPG"/><Relationship Id="rId4" Type="http://schemas.openxmlformats.org/officeDocument/2006/relationships/image" Target="../media/image2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79.jp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8.png"/><Relationship Id="rId5" Type="http://schemas.openxmlformats.org/officeDocument/2006/relationships/image" Target="../media/image77.jpg"/><Relationship Id="rId4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82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1.jpg"/><Relationship Id="rId5" Type="http://schemas.openxmlformats.org/officeDocument/2006/relationships/image" Target="../media/image80.jpg"/><Relationship Id="rId4" Type="http://schemas.openxmlformats.org/officeDocument/2006/relationships/image" Target="../media/image1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7" Type="http://schemas.openxmlformats.org/officeDocument/2006/relationships/image" Target="../media/image85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86.jp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88.jpg"/><Relationship Id="rId4" Type="http://schemas.openxmlformats.org/officeDocument/2006/relationships/image" Target="../media/image87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g"/><Relationship Id="rId7" Type="http://schemas.openxmlformats.org/officeDocument/2006/relationships/image" Target="../media/image20.png"/><Relationship Id="rId2" Type="http://schemas.openxmlformats.org/officeDocument/2006/relationships/image" Target="../media/image89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91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7" Type="http://schemas.openxmlformats.org/officeDocument/2006/relationships/image" Target="../media/image93.jp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6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18" Type="http://schemas.openxmlformats.org/officeDocument/2006/relationships/image" Target="../media/image20.png"/><Relationship Id="rId3" Type="http://schemas.openxmlformats.org/officeDocument/2006/relationships/image" Target="../media/image5.png"/><Relationship Id="rId21" Type="http://schemas.openxmlformats.org/officeDocument/2006/relationships/image" Target="../media/image23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17" Type="http://schemas.openxmlformats.org/officeDocument/2006/relationships/image" Target="../media/image19.png"/><Relationship Id="rId2" Type="http://schemas.openxmlformats.org/officeDocument/2006/relationships/image" Target="../media/image4.png"/><Relationship Id="rId16" Type="http://schemas.openxmlformats.org/officeDocument/2006/relationships/image" Target="../media/image18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10" Type="http://schemas.openxmlformats.org/officeDocument/2006/relationships/image" Target="../media/image12.png"/><Relationship Id="rId19" Type="http://schemas.openxmlformats.org/officeDocument/2006/relationships/image" Target="../media/image21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483768" y="0"/>
            <a:ext cx="4067944" cy="6858000"/>
          </a:xfrm>
          <a:prstGeom prst="rect">
            <a:avLst/>
          </a:prstGeom>
          <a:solidFill>
            <a:schemeClr val="tx1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077" name="Text Box 10"/>
          <p:cNvSpPr txBox="1">
            <a:spLocks noChangeArrowheads="1"/>
          </p:cNvSpPr>
          <p:nvPr/>
        </p:nvSpPr>
        <p:spPr bwMode="auto">
          <a:xfrm>
            <a:off x="2951497" y="2533161"/>
            <a:ext cx="3241006" cy="10349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lnSpc>
                <a:spcPct val="110000"/>
              </a:lnSpc>
              <a:spcBef>
                <a:spcPct val="0"/>
              </a:spcBef>
              <a:buFontTx/>
              <a:buNone/>
            </a:pPr>
            <a:r>
              <a:rPr kumimoji="0" lang="ko-KR" altLang="en-US" sz="2400" b="1" spc="-3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카테고리</a:t>
            </a:r>
            <a:r>
              <a:rPr kumimoji="0" lang="ko-KR" altLang="en-US" sz="1800" b="1" spc="-3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별</a:t>
            </a:r>
            <a:br>
              <a:rPr kumimoji="0" lang="en-US" altLang="ko-KR" sz="2800" b="1" spc="-300" dirty="0">
                <a:solidFill>
                  <a:srgbClr val="85C00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kumimoji="0" lang="ko-KR" altLang="en-US" b="1" spc="-300" dirty="0">
                <a:solidFill>
                  <a:srgbClr val="85C00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유튜브 영상 분석</a:t>
            </a:r>
            <a:endParaRPr kumimoji="0" lang="ko-KR" altLang="en-US" sz="2800" b="1" spc="-300" dirty="0">
              <a:solidFill>
                <a:srgbClr val="85C00C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688952" y="2156929"/>
            <a:ext cx="372089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1" latinLnBrk="1" hangingPunct="1"/>
            <a:r>
              <a:rPr kumimoji="0" lang="ko-KR" altLang="en-US" sz="1400" b="1" spc="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파이썬 기반 </a:t>
            </a:r>
            <a:r>
              <a:rPr kumimoji="0" lang="ko-KR" altLang="en-US" sz="1400" b="1" spc="5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머신러닝</a:t>
            </a:r>
            <a:r>
              <a:rPr kumimoji="0" lang="ko-KR" altLang="en-US" sz="1400" b="1" spc="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응용 웹 서비스개발 과정</a:t>
            </a:r>
            <a:endParaRPr kumimoji="0" lang="en-US" altLang="ko-KR" sz="1400" b="1" spc="5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 flipH="1">
            <a:off x="4558430" y="0"/>
            <a:ext cx="18579" cy="1810685"/>
          </a:xfrm>
          <a:prstGeom prst="line">
            <a:avLst/>
          </a:prstGeom>
          <a:ln>
            <a:solidFill>
              <a:srgbClr val="85C00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그룹 9">
            <a:extLst>
              <a:ext uri="{FF2B5EF4-FFF2-40B4-BE49-F238E27FC236}">
                <a16:creationId xmlns:a16="http://schemas.microsoft.com/office/drawing/2014/main" id="{5EB68AF0-C13B-47FA-BE5E-E56F6FAA0EC8}"/>
              </a:ext>
            </a:extLst>
          </p:cNvPr>
          <p:cNvGrpSpPr/>
          <p:nvPr/>
        </p:nvGrpSpPr>
        <p:grpSpPr>
          <a:xfrm>
            <a:off x="3320531" y="4817767"/>
            <a:ext cx="1008435" cy="216024"/>
            <a:chOff x="3303192" y="4702351"/>
            <a:chExt cx="1008435" cy="216024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D6246C36-CC02-494C-AAA2-47ADFC50242B}"/>
                </a:ext>
              </a:extLst>
            </p:cNvPr>
            <p:cNvSpPr/>
            <p:nvPr/>
          </p:nvSpPr>
          <p:spPr>
            <a:xfrm>
              <a:off x="3430988" y="4723288"/>
              <a:ext cx="752841" cy="178473"/>
            </a:xfrm>
            <a:prstGeom prst="roundRect">
              <a:avLst>
                <a:gd name="adj" fmla="val 50000"/>
              </a:avLst>
            </a:prstGeom>
            <a:solidFill>
              <a:srgbClr val="85C0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2" name="Text Box 9">
              <a:extLst>
                <a:ext uri="{FF2B5EF4-FFF2-40B4-BE49-F238E27FC236}">
                  <a16:creationId xmlns:a16="http://schemas.microsoft.com/office/drawing/2014/main" id="{F977E5AE-F369-468C-A216-175CD354431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03192" y="4702351"/>
              <a:ext cx="1008435" cy="2160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None/>
              </a:pPr>
              <a:r>
                <a:rPr kumimoji="0" lang="en-US" altLang="ko-KR" sz="12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3</a:t>
              </a:r>
              <a:r>
                <a:rPr kumimoji="0" lang="ko-KR" altLang="en-US" sz="12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조</a:t>
              </a:r>
              <a:endParaRPr kumimoji="0" lang="en-US" altLang="ko-KR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endParaRPr>
            </a:p>
          </p:txBody>
        </p: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82F76D8-C0B8-4EE6-A0EC-A44507548729}"/>
              </a:ext>
            </a:extLst>
          </p:cNvPr>
          <p:cNvSpPr/>
          <p:nvPr/>
        </p:nvSpPr>
        <p:spPr>
          <a:xfrm>
            <a:off x="4502524" y="4602614"/>
            <a:ext cx="150233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1" hangingPunct="1"/>
            <a:r>
              <a:rPr kumimoji="0" lang="ko-KR" altLang="en-US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김세영 </a:t>
            </a:r>
            <a:r>
              <a:rPr kumimoji="0" lang="ko-KR" altLang="en-US" b="1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나은찬</a:t>
            </a:r>
            <a:endParaRPr kumimoji="0" lang="en-US" altLang="ko-KR" b="1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pPr algn="ctr" eaLnBrk="1" hangingPunct="1"/>
            <a:r>
              <a:rPr kumimoji="0" lang="ko-KR" altLang="en-US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박선주 장진우</a:t>
            </a:r>
            <a:endParaRPr kumimoji="0" lang="en-US" altLang="ko-KR" b="1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09104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8000" r="-1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09808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팀 소개</a:t>
            </a:r>
          </a:p>
        </p:txBody>
      </p:sp>
      <p:pic>
        <p:nvPicPr>
          <p:cNvPr id="1026" name="Picture 2" descr="Among us">
            <a:extLst>
              <a:ext uri="{FF2B5EF4-FFF2-40B4-BE49-F238E27FC236}">
                <a16:creationId xmlns:a16="http://schemas.microsoft.com/office/drawing/2014/main" id="{6E73F583-6464-4014-9FAC-2BAF116ECC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893" y="1918985"/>
            <a:ext cx="1512168" cy="1512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mong us">
            <a:extLst>
              <a:ext uri="{FF2B5EF4-FFF2-40B4-BE49-F238E27FC236}">
                <a16:creationId xmlns:a16="http://schemas.microsoft.com/office/drawing/2014/main" id="{6B97977C-9AE3-4DC8-93C1-99F5F51395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2018974"/>
            <a:ext cx="1512167" cy="1512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mong us">
            <a:extLst>
              <a:ext uri="{FF2B5EF4-FFF2-40B4-BE49-F238E27FC236}">
                <a16:creationId xmlns:a16="http://schemas.microsoft.com/office/drawing/2014/main" id="{4AFC1F1C-6131-4CD6-9362-72D8172B4D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4690" y="1918986"/>
            <a:ext cx="1512166" cy="1512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Among us icon - Free download on Iconfinder">
            <a:extLst>
              <a:ext uri="{FF2B5EF4-FFF2-40B4-BE49-F238E27FC236}">
                <a16:creationId xmlns:a16="http://schemas.microsoft.com/office/drawing/2014/main" id="{5FA0EB04-5472-4636-9B1F-A6D561C94D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9587" y="1918985"/>
            <a:ext cx="1512167" cy="1512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902CAAB-438C-4E17-AAA0-5BB45033937D}"/>
              </a:ext>
            </a:extLst>
          </p:cNvPr>
          <p:cNvSpPr txBox="1"/>
          <p:nvPr/>
        </p:nvSpPr>
        <p:spPr>
          <a:xfrm>
            <a:off x="862396" y="1466002"/>
            <a:ext cx="81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김세영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44AD546-9994-442E-BC85-FC76107FD606}"/>
              </a:ext>
            </a:extLst>
          </p:cNvPr>
          <p:cNvSpPr txBox="1"/>
          <p:nvPr/>
        </p:nvSpPr>
        <p:spPr>
          <a:xfrm>
            <a:off x="3017294" y="1466002"/>
            <a:ext cx="81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나은찬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DCED33E-6709-4FA4-83B4-1408D323A45A}"/>
              </a:ext>
            </a:extLst>
          </p:cNvPr>
          <p:cNvSpPr txBox="1"/>
          <p:nvPr/>
        </p:nvSpPr>
        <p:spPr>
          <a:xfrm>
            <a:off x="5195826" y="1466002"/>
            <a:ext cx="81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박선주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39AD982-A378-490E-AB6B-30701EA6FD16}"/>
              </a:ext>
            </a:extLst>
          </p:cNvPr>
          <p:cNvSpPr txBox="1"/>
          <p:nvPr/>
        </p:nvSpPr>
        <p:spPr>
          <a:xfrm>
            <a:off x="7343943" y="1466002"/>
            <a:ext cx="81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장진우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8930004-E739-4852-8FD4-4835D1E2DFA5}"/>
              </a:ext>
            </a:extLst>
          </p:cNvPr>
          <p:cNvSpPr txBox="1"/>
          <p:nvPr/>
        </p:nvSpPr>
        <p:spPr>
          <a:xfrm>
            <a:off x="666829" y="3717032"/>
            <a:ext cx="1175322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✔ 수학과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✔ 웹 </a:t>
            </a:r>
            <a:r>
              <a:rPr lang="ko-KR" altLang="en-US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크롤링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✔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발표 준비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B8EA134-9AAB-4933-A7E8-4F9921E65B1F}"/>
              </a:ext>
            </a:extLst>
          </p:cNvPr>
          <p:cNvSpPr txBox="1"/>
          <p:nvPr/>
        </p:nvSpPr>
        <p:spPr>
          <a:xfrm>
            <a:off x="2434655" y="3714781"/>
            <a:ext cx="2082621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✔ 소프트웨어학부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✔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웹 </a:t>
            </a:r>
            <a:r>
              <a:rPr lang="ko-KR" altLang="en-US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크롤링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✔ 웹사이트 연동 및 구현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B4E2490-192A-4C52-A6DB-058988E99234}"/>
              </a:ext>
            </a:extLst>
          </p:cNvPr>
          <p:cNvSpPr txBox="1"/>
          <p:nvPr/>
        </p:nvSpPr>
        <p:spPr>
          <a:xfrm>
            <a:off x="4854690" y="3714781"/>
            <a:ext cx="1627369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✔ 정보통신공학과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✔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 </a:t>
            </a:r>
            <a:r>
              <a:rPr lang="ko-KR" altLang="en-US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전처리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✔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 시각화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034C4DE-4805-48C0-8159-2F26928BDC02}"/>
              </a:ext>
            </a:extLst>
          </p:cNvPr>
          <p:cNvSpPr txBox="1"/>
          <p:nvPr/>
        </p:nvSpPr>
        <p:spPr>
          <a:xfrm>
            <a:off x="7005807" y="3714781"/>
            <a:ext cx="1633781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✔ 기계공학과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✔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웹 </a:t>
            </a:r>
            <a:r>
              <a:rPr lang="ko-KR" altLang="en-US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크롤링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✔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 </a:t>
            </a:r>
            <a:r>
              <a:rPr lang="ko-KR" altLang="en-US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전처리</a:t>
            </a:r>
            <a:endParaRPr lang="ko-KR" altLang="en-US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77708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3" grpId="0"/>
      <p:bldP spid="14" grpId="0"/>
      <p:bldP spid="15" grpId="0"/>
      <p:bldP spid="16" grpId="0"/>
      <p:bldP spid="18" grpId="0"/>
      <p:bldP spid="19" grpId="0"/>
      <p:bldP spid="2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3923928" y="2636912"/>
            <a:ext cx="5220072" cy="1562378"/>
          </a:xfrm>
          <a:prstGeom prst="rect">
            <a:avLst/>
          </a:prstGeom>
          <a:solidFill>
            <a:schemeClr val="tx1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4083596" y="2875002"/>
            <a:ext cx="4622099" cy="1107996"/>
            <a:chOff x="4572000" y="3172973"/>
            <a:chExt cx="4622099" cy="1107996"/>
          </a:xfrm>
        </p:grpSpPr>
        <p:sp>
          <p:nvSpPr>
            <p:cNvPr id="26" name="Text Box 8"/>
            <p:cNvSpPr txBox="1">
              <a:spLocks noChangeArrowheads="1"/>
            </p:cNvSpPr>
            <p:nvPr/>
          </p:nvSpPr>
          <p:spPr bwMode="auto">
            <a:xfrm>
              <a:off x="5797015" y="3454462"/>
              <a:ext cx="3397084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kumimoji="0" lang="ko-KR" altLang="en-US" sz="28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데이터 분석 및 시각화</a:t>
              </a:r>
              <a:endParaRPr kumimoji="0" lang="en-US" altLang="ko-KR" sz="28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4572000" y="3172973"/>
              <a:ext cx="1280492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tabLst>
                  <a:tab pos="85725" algn="l"/>
                  <a:tab pos="180975" algn="l"/>
                </a:tabLst>
              </a:pPr>
              <a:r>
                <a:rPr kumimoji="0" lang="en-US" altLang="ko-KR" sz="6600" dirty="0">
                  <a:solidFill>
                    <a:srgbClr val="85C00C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03</a:t>
              </a:r>
              <a:endParaRPr kumimoji="0" lang="ko-KR" altLang="en-US" sz="6000" dirty="0">
                <a:solidFill>
                  <a:srgbClr val="85C00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cxnSp>
        <p:nvCxnSpPr>
          <p:cNvPr id="5" name="직선 연결선 4"/>
          <p:cNvCxnSpPr>
            <a:cxnSpLocks/>
          </p:cNvCxnSpPr>
          <p:nvPr/>
        </p:nvCxnSpPr>
        <p:spPr>
          <a:xfrm>
            <a:off x="3923928" y="2780928"/>
            <a:ext cx="933745" cy="0"/>
          </a:xfrm>
          <a:prstGeom prst="line">
            <a:avLst/>
          </a:prstGeom>
          <a:ln>
            <a:solidFill>
              <a:srgbClr val="85C00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>
            <a:cxnSpLocks/>
          </p:cNvCxnSpPr>
          <p:nvPr/>
        </p:nvCxnSpPr>
        <p:spPr>
          <a:xfrm>
            <a:off x="6531867" y="4077072"/>
            <a:ext cx="2205302" cy="0"/>
          </a:xfrm>
          <a:prstGeom prst="line">
            <a:avLst/>
          </a:prstGeom>
          <a:ln>
            <a:solidFill>
              <a:srgbClr val="85C00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09403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3-1. </a:t>
            </a:r>
            <a:r>
              <a:rPr lang="ko-KR" altLang="en-US" dirty="0"/>
              <a:t>데이터 분석 과정</a:t>
            </a:r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id="{7F54FD99-3882-4B40-8B82-94AEBD851F84}"/>
              </a:ext>
            </a:extLst>
          </p:cNvPr>
          <p:cNvSpPr txBox="1">
            <a:spLocks/>
          </p:cNvSpPr>
          <p:nvPr/>
        </p:nvSpPr>
        <p:spPr bwMode="auto">
          <a:xfrm>
            <a:off x="437101" y="259268"/>
            <a:ext cx="8363272" cy="4900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kumimoji="0"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3-1. </a:t>
            </a:r>
            <a:r>
              <a:rPr kumimoji="0"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 분석 과정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5FD547C-B908-46FA-A71A-A94DC470EE3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4005064"/>
            <a:ext cx="3501536" cy="2088232"/>
          </a:xfrm>
          <a:prstGeom prst="rect">
            <a:avLst/>
          </a:prstGeom>
        </p:spPr>
      </p:pic>
      <p:pic>
        <p:nvPicPr>
          <p:cNvPr id="16" name="그림 15" descr="텍스트이(가) 표시된 사진&#10;&#10;자동 생성된 설명">
            <a:extLst>
              <a:ext uri="{FF2B5EF4-FFF2-40B4-BE49-F238E27FC236}">
                <a16:creationId xmlns:a16="http://schemas.microsoft.com/office/drawing/2014/main" id="{5D706984-6D00-4EF0-8009-C504B1F78A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4" y="4005064"/>
            <a:ext cx="3501537" cy="208823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64ADDF2-EB63-40AE-B4E8-825A0285A81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5643" y="1052736"/>
            <a:ext cx="3052714" cy="2313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291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3-1. </a:t>
            </a:r>
            <a:r>
              <a:rPr lang="ko-KR" altLang="en-US" dirty="0"/>
              <a:t>데이터 분석 과정</a:t>
            </a:r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id="{7F54FD99-3882-4B40-8B82-94AEBD851F84}"/>
              </a:ext>
            </a:extLst>
          </p:cNvPr>
          <p:cNvSpPr txBox="1">
            <a:spLocks/>
          </p:cNvSpPr>
          <p:nvPr/>
        </p:nvSpPr>
        <p:spPr bwMode="auto">
          <a:xfrm>
            <a:off x="437101" y="259268"/>
            <a:ext cx="8363272" cy="4900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kumimoji="0"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3-1. </a:t>
            </a:r>
            <a:r>
              <a:rPr kumimoji="0"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 분석 과정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D76873E-CE5A-45CF-8719-95DAFEEE17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007625"/>
            <a:ext cx="4162185" cy="1895201"/>
          </a:xfrm>
          <a:prstGeom prst="rect">
            <a:avLst/>
          </a:prstGeom>
        </p:spPr>
      </p:pic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CAEBD380-624C-4840-B18B-60D5F7ED11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128" y="1008911"/>
            <a:ext cx="1512168" cy="1903958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D56ACEC9-11A0-4CE3-B3C9-B119228953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3326321"/>
            <a:ext cx="7776864" cy="2951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548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416A951D-9BA6-419C-B734-BB0BDE47CB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364" y="1070848"/>
            <a:ext cx="8363272" cy="4769602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8072" y="263747"/>
            <a:ext cx="8363272" cy="490066"/>
          </a:xfrm>
        </p:spPr>
        <p:txBody>
          <a:bodyPr/>
          <a:lstStyle/>
          <a:p>
            <a:r>
              <a:rPr lang="en-US" altLang="ko-KR" dirty="0"/>
              <a:t>3-1. </a:t>
            </a:r>
            <a:r>
              <a:rPr lang="ko-KR" altLang="en-US" dirty="0"/>
              <a:t>데이터 분석 과정</a:t>
            </a:r>
            <a:r>
              <a:rPr lang="en-US" altLang="ko-KR" dirty="0"/>
              <a:t>(</a:t>
            </a:r>
            <a:r>
              <a:rPr lang="ko-KR" altLang="en-US" dirty="0"/>
              <a:t>웹 </a:t>
            </a:r>
            <a:r>
              <a:rPr lang="ko-KR" altLang="en-US" dirty="0" err="1"/>
              <a:t>크롤링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C3345AF-FBD7-4BFC-A4D0-AE306C0DF2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58" t="68392" r="58" b="-2121"/>
          <a:stretch/>
        </p:blipFill>
        <p:spPr>
          <a:xfrm>
            <a:off x="3059833" y="1628800"/>
            <a:ext cx="5693804" cy="448674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00902C6F-0966-4CB9-8169-F01F64F24F5F}"/>
              </a:ext>
            </a:extLst>
          </p:cNvPr>
          <p:cNvSpPr/>
          <p:nvPr/>
        </p:nvSpPr>
        <p:spPr>
          <a:xfrm>
            <a:off x="539552" y="2711104"/>
            <a:ext cx="1584176" cy="143797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822844EA-5CA7-4F25-9974-F9BDA102747A}"/>
              </a:ext>
            </a:extLst>
          </p:cNvPr>
          <p:cNvSpPr/>
          <p:nvPr/>
        </p:nvSpPr>
        <p:spPr>
          <a:xfrm>
            <a:off x="2123728" y="2710012"/>
            <a:ext cx="1584176" cy="143797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00B7F266-9CA6-43A3-9B51-89FAE662277B}"/>
              </a:ext>
            </a:extLst>
          </p:cNvPr>
          <p:cNvSpPr/>
          <p:nvPr/>
        </p:nvSpPr>
        <p:spPr>
          <a:xfrm>
            <a:off x="3707904" y="2708920"/>
            <a:ext cx="1584176" cy="143797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B627E08-17C8-4486-A77F-863F07616D91}"/>
              </a:ext>
            </a:extLst>
          </p:cNvPr>
          <p:cNvSpPr/>
          <p:nvPr/>
        </p:nvSpPr>
        <p:spPr>
          <a:xfrm>
            <a:off x="5292080" y="2707828"/>
            <a:ext cx="1584176" cy="143797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A6E1BF6-3954-43B7-9686-FC4DD6AA2485}"/>
              </a:ext>
            </a:extLst>
          </p:cNvPr>
          <p:cNvSpPr/>
          <p:nvPr/>
        </p:nvSpPr>
        <p:spPr>
          <a:xfrm>
            <a:off x="6876256" y="2706736"/>
            <a:ext cx="1584176" cy="143797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70B49DA-9CEA-4796-B691-65CDD81BA19B}"/>
              </a:ext>
            </a:extLst>
          </p:cNvPr>
          <p:cNvSpPr/>
          <p:nvPr/>
        </p:nvSpPr>
        <p:spPr>
          <a:xfrm>
            <a:off x="539552" y="4326568"/>
            <a:ext cx="1584176" cy="143797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1AB386AE-552B-4F8B-AE49-0C19B5515694}"/>
              </a:ext>
            </a:extLst>
          </p:cNvPr>
          <p:cNvSpPr/>
          <p:nvPr/>
        </p:nvSpPr>
        <p:spPr>
          <a:xfrm>
            <a:off x="2123728" y="4325476"/>
            <a:ext cx="1584176" cy="143797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CAE55DE0-DDE8-4EA9-A186-83D558E1717E}"/>
              </a:ext>
            </a:extLst>
          </p:cNvPr>
          <p:cNvSpPr/>
          <p:nvPr/>
        </p:nvSpPr>
        <p:spPr>
          <a:xfrm>
            <a:off x="3707904" y="4324384"/>
            <a:ext cx="1584176" cy="143797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81DB6F51-1AC7-4C69-89E4-8C0012F69D57}"/>
              </a:ext>
            </a:extLst>
          </p:cNvPr>
          <p:cNvSpPr/>
          <p:nvPr/>
        </p:nvSpPr>
        <p:spPr>
          <a:xfrm>
            <a:off x="5292080" y="4323292"/>
            <a:ext cx="1584176" cy="143797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2DEEE08-3A9B-4BFC-9200-24638940F04A}"/>
              </a:ext>
            </a:extLst>
          </p:cNvPr>
          <p:cNvSpPr/>
          <p:nvPr/>
        </p:nvSpPr>
        <p:spPr>
          <a:xfrm>
            <a:off x="6876256" y="4322200"/>
            <a:ext cx="1584176" cy="143797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06324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3-1. </a:t>
            </a:r>
            <a:r>
              <a:rPr lang="ko-KR" altLang="en-US" dirty="0"/>
              <a:t>데이터 분석 과정</a:t>
            </a:r>
            <a:r>
              <a:rPr lang="en-US" altLang="ko-KR" dirty="0"/>
              <a:t>(</a:t>
            </a:r>
            <a:r>
              <a:rPr lang="ko-KR" altLang="en-US" dirty="0" err="1"/>
              <a:t>웹크롤링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57252F6-73DE-4FA0-B7ED-8442872C5A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2132856"/>
            <a:ext cx="7821116" cy="307104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A2012E6-EC48-4EA7-8626-79DBA42BEB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7114" y="2156890"/>
            <a:ext cx="2427884" cy="201622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80E7BC1-E885-4E44-B55E-24A0FE3E3E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4423" y="2114212"/>
            <a:ext cx="2427884" cy="192742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5A6CFB9-2233-49D5-AB3A-00F2E2F128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6729" y="3906858"/>
            <a:ext cx="2591449" cy="163583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CCACE7E-D777-4FE1-AEF0-9FDDFCB099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63811" y="4041641"/>
            <a:ext cx="2066984" cy="163252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2A6C88A-8592-4D6E-89BF-B50F653C38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5268" y="1604384"/>
            <a:ext cx="6948264" cy="341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26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280178"/>
            <a:ext cx="8363272" cy="490066"/>
          </a:xfrm>
        </p:spPr>
        <p:txBody>
          <a:bodyPr/>
          <a:lstStyle/>
          <a:p>
            <a:r>
              <a:rPr lang="en-US" altLang="ko-KR" dirty="0"/>
              <a:t>3-1. </a:t>
            </a:r>
            <a:r>
              <a:rPr lang="ko-KR" altLang="en-US" dirty="0"/>
              <a:t>데이터 분석 과정</a:t>
            </a:r>
            <a:r>
              <a:rPr lang="en-US" altLang="ko-KR" dirty="0"/>
              <a:t>(CSV </a:t>
            </a:r>
            <a:r>
              <a:rPr lang="ko-KR" altLang="en-US" dirty="0"/>
              <a:t>파일 생성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955A4F6C-82AA-4C85-B68A-160D3E0F2C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597" y="1772816"/>
            <a:ext cx="7882806" cy="381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752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280178"/>
            <a:ext cx="8363272" cy="490066"/>
          </a:xfrm>
        </p:spPr>
        <p:txBody>
          <a:bodyPr/>
          <a:lstStyle/>
          <a:p>
            <a:r>
              <a:rPr lang="en-US" altLang="ko-KR" dirty="0"/>
              <a:t>3-1. </a:t>
            </a:r>
            <a:r>
              <a:rPr lang="ko-KR" altLang="en-US" dirty="0"/>
              <a:t>데이터 분석과정</a:t>
            </a:r>
            <a:r>
              <a:rPr lang="en-US" altLang="ko-KR" dirty="0"/>
              <a:t>(</a:t>
            </a:r>
            <a:r>
              <a:rPr lang="ko-KR" altLang="en-US" dirty="0"/>
              <a:t>토큰화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C41101F-6990-4F3A-A664-C866316AC5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996" y="943981"/>
            <a:ext cx="4896544" cy="101513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C2128BB-53EF-491F-8307-7982FD2C3DA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4872"/>
          <a:stretch/>
        </p:blipFill>
        <p:spPr>
          <a:xfrm>
            <a:off x="443996" y="2132856"/>
            <a:ext cx="7638020" cy="165618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C6399A9-A67B-4199-BC50-671CA625D0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996" y="3933056"/>
            <a:ext cx="7272808" cy="248738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31E71F3-C789-4EDD-89EA-63268B885C72}"/>
              </a:ext>
            </a:extLst>
          </p:cNvPr>
          <p:cNvSpPr txBox="1"/>
          <p:nvPr/>
        </p:nvSpPr>
        <p:spPr>
          <a:xfrm>
            <a:off x="4368432" y="5157192"/>
            <a:ext cx="3240360" cy="58477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제일 많이 나온 단어 순으로 출력</a:t>
            </a:r>
            <a:endParaRPr lang="en-US" altLang="ko-KR" sz="1600" b="1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just"/>
            <a:r>
              <a:rPr lang="ko-KR" altLang="en-US" sz="16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단어당 평균 조회수 확인</a:t>
            </a:r>
          </a:p>
        </p:txBody>
      </p:sp>
    </p:spTree>
    <p:extLst>
      <p:ext uri="{BB962C8B-B14F-4D97-AF65-F5344CB8AC3E}">
        <p14:creationId xmlns:p14="http://schemas.microsoft.com/office/powerpoint/2010/main" val="936299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280178"/>
            <a:ext cx="8363272" cy="490066"/>
          </a:xfrm>
        </p:spPr>
        <p:txBody>
          <a:bodyPr/>
          <a:lstStyle/>
          <a:p>
            <a:r>
              <a:rPr lang="en-US" altLang="ko-KR" dirty="0"/>
              <a:t>3-2. </a:t>
            </a:r>
            <a:r>
              <a:rPr lang="ko-KR" altLang="en-US" dirty="0"/>
              <a:t>데이터 시각화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08CD296-51C6-4103-9A61-4F37BA356E4F}"/>
              </a:ext>
            </a:extLst>
          </p:cNvPr>
          <p:cNvSpPr txBox="1"/>
          <p:nvPr/>
        </p:nvSpPr>
        <p:spPr>
          <a:xfrm>
            <a:off x="1835784" y="4365104"/>
            <a:ext cx="15840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상관도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(heatmap)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CCBFDE2-FBED-42F8-9588-E9DB10A64746}"/>
              </a:ext>
            </a:extLst>
          </p:cNvPr>
          <p:cNvSpPr txBox="1"/>
          <p:nvPr/>
        </p:nvSpPr>
        <p:spPr>
          <a:xfrm>
            <a:off x="5525069" y="4379132"/>
            <a:ext cx="10919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유사도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(Bar)</a:t>
            </a:r>
            <a:endParaRPr lang="ko-KR" altLang="en-US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BA866FD-309D-45D5-B2F4-AC481A98EE50}"/>
              </a:ext>
            </a:extLst>
          </p:cNvPr>
          <p:cNvSpPr txBox="1"/>
          <p:nvPr/>
        </p:nvSpPr>
        <p:spPr>
          <a:xfrm>
            <a:off x="3870531" y="2339588"/>
            <a:ext cx="10615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wordcloud</a:t>
            </a:r>
            <a:endParaRPr lang="ko-KR" altLang="en-US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2FB75A43-6C94-468C-BEC6-6C02E774B725}"/>
              </a:ext>
            </a:extLst>
          </p:cNvPr>
          <p:cNvGrpSpPr/>
          <p:nvPr/>
        </p:nvGrpSpPr>
        <p:grpSpPr>
          <a:xfrm>
            <a:off x="2196819" y="3141483"/>
            <a:ext cx="791005" cy="791005"/>
            <a:chOff x="1275260" y="3289060"/>
            <a:chExt cx="791005" cy="791005"/>
          </a:xfrm>
          <a:solidFill>
            <a:srgbClr val="256006"/>
          </a:solidFill>
        </p:grpSpPr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116B5166-0E80-465D-B4C4-97A7D4D78609}"/>
                </a:ext>
              </a:extLst>
            </p:cNvPr>
            <p:cNvSpPr/>
            <p:nvPr/>
          </p:nvSpPr>
          <p:spPr>
            <a:xfrm>
              <a:off x="1275260" y="3289060"/>
              <a:ext cx="791005" cy="791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D47186C9-BA2C-40F9-9EE3-31E3FC08AEE0}"/>
                </a:ext>
              </a:extLst>
            </p:cNvPr>
            <p:cNvSpPr/>
            <p:nvPr/>
          </p:nvSpPr>
          <p:spPr>
            <a:xfrm>
              <a:off x="1357315" y="3387937"/>
              <a:ext cx="607798" cy="607798"/>
            </a:xfrm>
            <a:prstGeom prst="ellipse">
              <a:avLst/>
            </a:prstGeom>
            <a:solidFill>
              <a:srgbClr val="F5F5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1</a:t>
              </a:r>
              <a:endPara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E14F5B07-74F0-490F-B9FB-82BD6431CE32}"/>
              </a:ext>
            </a:extLst>
          </p:cNvPr>
          <p:cNvGrpSpPr/>
          <p:nvPr/>
        </p:nvGrpSpPr>
        <p:grpSpPr>
          <a:xfrm>
            <a:off x="4003494" y="3141482"/>
            <a:ext cx="791005" cy="791005"/>
            <a:chOff x="1275260" y="3289060"/>
            <a:chExt cx="791005" cy="791005"/>
          </a:xfrm>
          <a:solidFill>
            <a:srgbClr val="256006"/>
          </a:solidFill>
        </p:grpSpPr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59BBD897-05CD-48D9-9CDF-8A969F4370B4}"/>
                </a:ext>
              </a:extLst>
            </p:cNvPr>
            <p:cNvSpPr/>
            <p:nvPr/>
          </p:nvSpPr>
          <p:spPr>
            <a:xfrm>
              <a:off x="1275260" y="3289060"/>
              <a:ext cx="791005" cy="791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62BF731B-235C-4AA5-A9A8-BED668EF7AE6}"/>
                </a:ext>
              </a:extLst>
            </p:cNvPr>
            <p:cNvSpPr/>
            <p:nvPr/>
          </p:nvSpPr>
          <p:spPr>
            <a:xfrm>
              <a:off x="1357315" y="3387937"/>
              <a:ext cx="607798" cy="607798"/>
            </a:xfrm>
            <a:prstGeom prst="ellipse">
              <a:avLst/>
            </a:prstGeom>
            <a:solidFill>
              <a:srgbClr val="F5F5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2</a:t>
              </a:r>
              <a:endPara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B8E8BD28-5584-4283-A0D3-735EC74D1872}"/>
              </a:ext>
            </a:extLst>
          </p:cNvPr>
          <p:cNvGrpSpPr/>
          <p:nvPr/>
        </p:nvGrpSpPr>
        <p:grpSpPr>
          <a:xfrm>
            <a:off x="5823429" y="3141481"/>
            <a:ext cx="791005" cy="791005"/>
            <a:chOff x="1275260" y="3289060"/>
            <a:chExt cx="791005" cy="791005"/>
          </a:xfrm>
          <a:solidFill>
            <a:srgbClr val="256006"/>
          </a:solidFill>
        </p:grpSpPr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8463658E-021D-43F6-BBBD-705E601455E5}"/>
                </a:ext>
              </a:extLst>
            </p:cNvPr>
            <p:cNvSpPr/>
            <p:nvPr/>
          </p:nvSpPr>
          <p:spPr>
            <a:xfrm>
              <a:off x="1275260" y="3289060"/>
              <a:ext cx="791005" cy="791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7E21F12D-7DFD-4CF7-AD92-7AA3DC55D283}"/>
                </a:ext>
              </a:extLst>
            </p:cNvPr>
            <p:cNvSpPr/>
            <p:nvPr/>
          </p:nvSpPr>
          <p:spPr>
            <a:xfrm>
              <a:off x="1357315" y="3387937"/>
              <a:ext cx="607798" cy="607798"/>
            </a:xfrm>
            <a:prstGeom prst="ellipse">
              <a:avLst/>
            </a:prstGeom>
            <a:solidFill>
              <a:srgbClr val="F4F4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3</a:t>
              </a:r>
              <a:endPara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A6C9E13-434F-4B6F-A38A-AF025AE7BA8B}"/>
              </a:ext>
            </a:extLst>
          </p:cNvPr>
          <p:cNvSpPr/>
          <p:nvPr/>
        </p:nvSpPr>
        <p:spPr>
          <a:xfrm>
            <a:off x="2890986" y="3316778"/>
            <a:ext cx="1194563" cy="413518"/>
          </a:xfrm>
          <a:prstGeom prst="rect">
            <a:avLst/>
          </a:prstGeom>
          <a:solidFill>
            <a:srgbClr val="2560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E4DCDD1-06A0-452E-8D73-E48DEE36970C}"/>
              </a:ext>
            </a:extLst>
          </p:cNvPr>
          <p:cNvSpPr/>
          <p:nvPr/>
        </p:nvSpPr>
        <p:spPr>
          <a:xfrm>
            <a:off x="4730251" y="3316778"/>
            <a:ext cx="1175233" cy="413518"/>
          </a:xfrm>
          <a:prstGeom prst="rect">
            <a:avLst/>
          </a:prstGeom>
          <a:solidFill>
            <a:srgbClr val="2560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7" name="화살표: 톱니 모양의 오른쪽 26">
            <a:extLst>
              <a:ext uri="{FF2B5EF4-FFF2-40B4-BE49-F238E27FC236}">
                <a16:creationId xmlns:a16="http://schemas.microsoft.com/office/drawing/2014/main" id="{70391AD0-26C4-41B9-ABB1-EA5F6905651F}"/>
              </a:ext>
            </a:extLst>
          </p:cNvPr>
          <p:cNvSpPr/>
          <p:nvPr/>
        </p:nvSpPr>
        <p:spPr>
          <a:xfrm rot="5400000">
            <a:off x="2388409" y="4116167"/>
            <a:ext cx="316659" cy="209270"/>
          </a:xfrm>
          <a:prstGeom prst="notchedRightArrow">
            <a:avLst/>
          </a:prstGeom>
          <a:solidFill>
            <a:srgbClr val="80D0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8" name="화살표: 톱니 모양의 오른쪽 27">
            <a:extLst>
              <a:ext uri="{FF2B5EF4-FFF2-40B4-BE49-F238E27FC236}">
                <a16:creationId xmlns:a16="http://schemas.microsoft.com/office/drawing/2014/main" id="{3C06A066-476D-4A79-9DE9-262D8E8F7F81}"/>
              </a:ext>
            </a:extLst>
          </p:cNvPr>
          <p:cNvSpPr/>
          <p:nvPr/>
        </p:nvSpPr>
        <p:spPr>
          <a:xfrm rot="5400000">
            <a:off x="6073023" y="4116168"/>
            <a:ext cx="316659" cy="209270"/>
          </a:xfrm>
          <a:prstGeom prst="notchedRightArrow">
            <a:avLst/>
          </a:prstGeom>
          <a:solidFill>
            <a:srgbClr val="77B0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9" name="화살표: 톱니 모양의 오른쪽 28">
            <a:extLst>
              <a:ext uri="{FF2B5EF4-FFF2-40B4-BE49-F238E27FC236}">
                <a16:creationId xmlns:a16="http://schemas.microsoft.com/office/drawing/2014/main" id="{48562530-9BF1-4B23-A820-C479F71D028B}"/>
              </a:ext>
            </a:extLst>
          </p:cNvPr>
          <p:cNvSpPr/>
          <p:nvPr/>
        </p:nvSpPr>
        <p:spPr>
          <a:xfrm rot="16200000">
            <a:off x="4229719" y="2760426"/>
            <a:ext cx="338554" cy="196251"/>
          </a:xfrm>
          <a:prstGeom prst="notchedRightArrow">
            <a:avLst/>
          </a:prstGeom>
          <a:solidFill>
            <a:srgbClr val="85C0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49743CE5-6D49-4E5A-97D3-7FBB801C9B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0" y="4725144"/>
            <a:ext cx="1780040" cy="1523656"/>
          </a:xfrm>
          <a:prstGeom prst="rect">
            <a:avLst/>
          </a:prstGeom>
        </p:spPr>
      </p:pic>
      <p:pic>
        <p:nvPicPr>
          <p:cNvPr id="30" name="Picture 2" descr="Word cloud in Python | LOVIT x DATA SCIENCE">
            <a:extLst>
              <a:ext uri="{FF2B5EF4-FFF2-40B4-BE49-F238E27FC236}">
                <a16:creationId xmlns:a16="http://schemas.microsoft.com/office/drawing/2014/main" id="{C4C4A833-2BE4-47CD-9DD9-6F5B6C73CC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84" t="10500" r="7465" b="7675"/>
          <a:stretch/>
        </p:blipFill>
        <p:spPr bwMode="auto">
          <a:xfrm>
            <a:off x="3609887" y="825395"/>
            <a:ext cx="1578218" cy="159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D0DCA898-6A50-4437-9076-E68FBF68CC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3116" y="4725144"/>
            <a:ext cx="2245188" cy="1496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578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27" grpId="0" animBg="1"/>
      <p:bldP spid="28" grpId="0" animBg="1"/>
      <p:bldP spid="2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직사각형 31"/>
          <p:cNvSpPr/>
          <p:nvPr/>
        </p:nvSpPr>
        <p:spPr>
          <a:xfrm>
            <a:off x="1556821" y="3429000"/>
            <a:ext cx="7596336" cy="3429000"/>
          </a:xfrm>
          <a:prstGeom prst="rect">
            <a:avLst/>
          </a:prstGeom>
          <a:solidFill>
            <a:schemeClr val="tx1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44" name="직선 연결선 43"/>
          <p:cNvCxnSpPr>
            <a:cxnSpLocks/>
          </p:cNvCxnSpPr>
          <p:nvPr/>
        </p:nvCxnSpPr>
        <p:spPr>
          <a:xfrm>
            <a:off x="4283968" y="6381328"/>
            <a:ext cx="4640595" cy="0"/>
          </a:xfrm>
          <a:prstGeom prst="line">
            <a:avLst/>
          </a:prstGeom>
          <a:ln>
            <a:solidFill>
              <a:srgbClr val="85C00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Box 8">
            <a:extLst>
              <a:ext uri="{FF2B5EF4-FFF2-40B4-BE49-F238E27FC236}">
                <a16:creationId xmlns:a16="http://schemas.microsoft.com/office/drawing/2014/main" id="{F54F2232-A519-4B7E-A8A0-B904B4215B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27440" y="3852604"/>
            <a:ext cx="190949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en-US" altLang="ko-KR" sz="18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01. </a:t>
            </a:r>
            <a:r>
              <a:rPr kumimoji="0" lang="ko-KR" altLang="en-US" sz="18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주제</a:t>
            </a:r>
            <a:endParaRPr kumimoji="0" lang="en-US" altLang="ko-KR" sz="1800" b="1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3" name="사각형: 잘린 한쪽 모서리 12">
            <a:extLst>
              <a:ext uri="{FF2B5EF4-FFF2-40B4-BE49-F238E27FC236}">
                <a16:creationId xmlns:a16="http://schemas.microsoft.com/office/drawing/2014/main" id="{FA5FA2CF-05E1-466C-8339-DADF3482CDD5}"/>
              </a:ext>
            </a:extLst>
          </p:cNvPr>
          <p:cNvSpPr/>
          <p:nvPr/>
        </p:nvSpPr>
        <p:spPr>
          <a:xfrm>
            <a:off x="-4240" y="1915907"/>
            <a:ext cx="5189472" cy="415637"/>
          </a:xfrm>
          <a:prstGeom prst="snip1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4" name="Text Box 3">
            <a:extLst>
              <a:ext uri="{FF2B5EF4-FFF2-40B4-BE49-F238E27FC236}">
                <a16:creationId xmlns:a16="http://schemas.microsoft.com/office/drawing/2014/main" id="{EC99057D-5EB8-425B-AEC8-3D14551116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834903"/>
            <a:ext cx="4763868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r" eaLnBrk="1" hangingPunct="1"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kumimoji="0" lang="en-US" altLang="ko-KR" sz="9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Context</a:t>
            </a:r>
          </a:p>
        </p:txBody>
      </p:sp>
      <p:sp>
        <p:nvSpPr>
          <p:cNvPr id="17" name="사각형: 잘린 한쪽 모서리 16">
            <a:extLst>
              <a:ext uri="{FF2B5EF4-FFF2-40B4-BE49-F238E27FC236}">
                <a16:creationId xmlns:a16="http://schemas.microsoft.com/office/drawing/2014/main" id="{AA0EE6B0-3B14-4CFC-B4B0-ABE3344CCD56}"/>
              </a:ext>
            </a:extLst>
          </p:cNvPr>
          <p:cNvSpPr/>
          <p:nvPr/>
        </p:nvSpPr>
        <p:spPr>
          <a:xfrm>
            <a:off x="-4477" y="2918250"/>
            <a:ext cx="3928406" cy="202888"/>
          </a:xfrm>
          <a:prstGeom prst="snip1Rect">
            <a:avLst/>
          </a:prstGeom>
          <a:solidFill>
            <a:srgbClr val="9FCF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3" name="사각형: 잘린 한쪽 모서리 22">
            <a:extLst>
              <a:ext uri="{FF2B5EF4-FFF2-40B4-BE49-F238E27FC236}">
                <a16:creationId xmlns:a16="http://schemas.microsoft.com/office/drawing/2014/main" id="{F4DFD803-BA4A-40A9-AB22-8BDD540C05E4}"/>
              </a:ext>
            </a:extLst>
          </p:cNvPr>
          <p:cNvSpPr/>
          <p:nvPr/>
        </p:nvSpPr>
        <p:spPr>
          <a:xfrm>
            <a:off x="-4477" y="2484617"/>
            <a:ext cx="4382803" cy="292024"/>
          </a:xfrm>
          <a:prstGeom prst="snip1Rect">
            <a:avLst/>
          </a:prstGeom>
          <a:solidFill>
            <a:srgbClr val="92D050"/>
          </a:solidFill>
          <a:ln>
            <a:solidFill>
              <a:srgbClr val="80D00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4" name="Text Box 8">
            <a:extLst>
              <a:ext uri="{FF2B5EF4-FFF2-40B4-BE49-F238E27FC236}">
                <a16:creationId xmlns:a16="http://schemas.microsoft.com/office/drawing/2014/main" id="{224FE8E6-1FC9-4552-A617-8B00E96C35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27440" y="4284440"/>
            <a:ext cx="202491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en-US" altLang="ko-KR" sz="18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02. </a:t>
            </a:r>
            <a:r>
              <a:rPr kumimoji="0" lang="ko-KR" altLang="en-US" sz="18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일정 및 팀 소개</a:t>
            </a:r>
            <a:endParaRPr kumimoji="0" lang="en-US" altLang="ko-KR" sz="1800" b="1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5" name="Text Box 8">
            <a:extLst>
              <a:ext uri="{FF2B5EF4-FFF2-40B4-BE49-F238E27FC236}">
                <a16:creationId xmlns:a16="http://schemas.microsoft.com/office/drawing/2014/main" id="{28DC044F-3516-447F-BEF8-AF6B546F85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27440" y="4716276"/>
            <a:ext cx="265489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en-US" altLang="ko-KR" sz="18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03. </a:t>
            </a:r>
            <a:r>
              <a:rPr kumimoji="0" lang="ko-KR" altLang="en-US" sz="18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 분석 및 시각화</a:t>
            </a:r>
            <a:endParaRPr kumimoji="0" lang="en-US" altLang="ko-KR" sz="1800" b="1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6" name="Text Box 8">
            <a:extLst>
              <a:ext uri="{FF2B5EF4-FFF2-40B4-BE49-F238E27FC236}">
                <a16:creationId xmlns:a16="http://schemas.microsoft.com/office/drawing/2014/main" id="{749A0812-68DC-4A26-A922-5B397DE006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27440" y="5148112"/>
            <a:ext cx="196720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en-US" altLang="ko-KR" sz="18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04. </a:t>
            </a:r>
            <a:r>
              <a:rPr kumimoji="0" lang="ko-KR" altLang="en-US" sz="18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웹 사이트 구현</a:t>
            </a:r>
            <a:endParaRPr kumimoji="0" lang="en-US" altLang="ko-KR" sz="1800" b="1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7" name="Text Box 8">
            <a:extLst>
              <a:ext uri="{FF2B5EF4-FFF2-40B4-BE49-F238E27FC236}">
                <a16:creationId xmlns:a16="http://schemas.microsoft.com/office/drawing/2014/main" id="{623F9B5C-ABE3-4585-9144-B0B56F5447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27440" y="5579948"/>
            <a:ext cx="202972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en-US" altLang="ko-KR" sz="18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05. </a:t>
            </a:r>
            <a:r>
              <a:rPr kumimoji="0" lang="ko-KR" altLang="en-US" sz="18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결론 및 </a:t>
            </a:r>
            <a:r>
              <a:rPr kumimoji="0" lang="ko-KR" altLang="en-US" sz="1800" b="1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느낀점</a:t>
            </a:r>
            <a:endParaRPr kumimoji="0" lang="en-US" altLang="ko-KR" sz="1800" b="1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889956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280178"/>
            <a:ext cx="8363272" cy="490066"/>
          </a:xfrm>
        </p:spPr>
        <p:txBody>
          <a:bodyPr/>
          <a:lstStyle/>
          <a:p>
            <a:r>
              <a:rPr lang="en-US" altLang="ko-KR" dirty="0"/>
              <a:t>3-2. </a:t>
            </a:r>
            <a:r>
              <a:rPr lang="ko-KR" altLang="en-US" dirty="0"/>
              <a:t>상관도</a:t>
            </a:r>
            <a:r>
              <a:rPr lang="en-US" altLang="ko-KR" dirty="0"/>
              <a:t>(</a:t>
            </a:r>
            <a:r>
              <a:rPr lang="ko-KR" altLang="en-US" dirty="0"/>
              <a:t>게임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5F00C12-22AC-4244-93D2-598DB9D91CA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499" y="1541135"/>
            <a:ext cx="2786809" cy="203188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6D9FDD6-3AF7-490F-84D9-B21C1540B11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6838" y="1515819"/>
            <a:ext cx="2587650" cy="203188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A52C10C-8D9C-4D9B-A855-9B0E168C45C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3951" y="1515819"/>
            <a:ext cx="2527572" cy="203188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D2FC044-C38A-4B2F-83AB-9F83664B92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6216" y="908720"/>
            <a:ext cx="1667877" cy="63599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86914AC2-7689-4AD7-B9F8-07E02C9A92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59905" y="914989"/>
            <a:ext cx="1661159" cy="64180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89B50776-7C28-4614-849F-D5CDE8BD39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3595" y="883916"/>
            <a:ext cx="1661159" cy="679837"/>
          </a:xfrm>
          <a:prstGeom prst="rect">
            <a:avLst/>
          </a:prstGeom>
        </p:spPr>
      </p:pic>
      <p:graphicFrame>
        <p:nvGraphicFramePr>
          <p:cNvPr id="20" name="표 23">
            <a:extLst>
              <a:ext uri="{FF2B5EF4-FFF2-40B4-BE49-F238E27FC236}">
                <a16:creationId xmlns:a16="http://schemas.microsoft.com/office/drawing/2014/main" id="{8F3D4C91-C038-4A1B-87AE-0B1883965E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3389462"/>
              </p:ext>
            </p:extLst>
          </p:nvPr>
        </p:nvGraphicFramePr>
        <p:xfrm>
          <a:off x="430508" y="3717032"/>
          <a:ext cx="8389964" cy="26147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5188">
                  <a:extLst>
                    <a:ext uri="{9D8B030D-6E8A-4147-A177-3AD203B41FA5}">
                      <a16:colId xmlns:a16="http://schemas.microsoft.com/office/drawing/2014/main" val="880906919"/>
                    </a:ext>
                  </a:extLst>
                </a:gridCol>
                <a:gridCol w="2789794">
                  <a:extLst>
                    <a:ext uri="{9D8B030D-6E8A-4147-A177-3AD203B41FA5}">
                      <a16:colId xmlns:a16="http://schemas.microsoft.com/office/drawing/2014/main" val="1581402994"/>
                    </a:ext>
                  </a:extLst>
                </a:gridCol>
                <a:gridCol w="2097491">
                  <a:extLst>
                    <a:ext uri="{9D8B030D-6E8A-4147-A177-3AD203B41FA5}">
                      <a16:colId xmlns:a16="http://schemas.microsoft.com/office/drawing/2014/main" val="758581300"/>
                    </a:ext>
                  </a:extLst>
                </a:gridCol>
                <a:gridCol w="2097491">
                  <a:extLst>
                    <a:ext uri="{9D8B030D-6E8A-4147-A177-3AD203B41FA5}">
                      <a16:colId xmlns:a16="http://schemas.microsoft.com/office/drawing/2014/main" val="4233581973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김재원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우주하마</a:t>
                      </a:r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뜨뜨뜨뜨</a:t>
                      </a:r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3022839"/>
                  </a:ext>
                </a:extLst>
              </a:tr>
              <a:tr h="3543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첫번째 영상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5</a:t>
                      </a:r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4</a:t>
                      </a:r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</a:t>
                      </a:r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0068513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영상 개수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1550</a:t>
                      </a:r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1602</a:t>
                      </a:r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1240</a:t>
                      </a:r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0844899"/>
                  </a:ext>
                </a:extLst>
              </a:tr>
              <a:tr h="86409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분야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오버워치</a:t>
                      </a:r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</a:t>
                      </a:r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가짜사나이 출연</a:t>
                      </a:r>
                      <a:endParaRPr lang="en-US" altLang="ko-KR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게임 외 다양한 영상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배틀그라운드</a:t>
                      </a:r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유행하는 게임</a:t>
                      </a:r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</a:t>
                      </a:r>
                      <a:r>
                        <a:rPr lang="ko-KR" altLang="en-US" sz="14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어몽어스</a:t>
                      </a:r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 </a:t>
                      </a:r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포함 다양한 게임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배틀그라운드</a:t>
                      </a:r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LOL</a:t>
                      </a:r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2900777"/>
                  </a:ext>
                </a:extLst>
              </a:tr>
              <a:tr h="43403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특징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조회수와 </a:t>
                      </a:r>
                      <a:r>
                        <a:rPr lang="ko-KR" altLang="en-US" sz="14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좋아요는</a:t>
                      </a:r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관련이 깊음</a:t>
                      </a:r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(0.6</a:t>
                      </a:r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이상</a:t>
                      </a:r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</a:t>
                      </a:r>
                    </a:p>
                    <a:p>
                      <a:pPr latinLnBrk="1"/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그 외에는 </a:t>
                      </a:r>
                      <a:r>
                        <a:rPr lang="ko-KR" altLang="en-US" sz="14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유투버의</a:t>
                      </a:r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성향이나 영상을 보는 시청자들에 따라 편차가 있음</a:t>
                      </a:r>
                      <a:endParaRPr lang="en-US" altLang="ko-KR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영상 개수가 많음</a:t>
                      </a:r>
                      <a:endParaRPr lang="en-US" altLang="ko-KR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조회수와 좋아요 </a:t>
                      </a:r>
                      <a:r>
                        <a:rPr lang="en-US" altLang="ko-KR" sz="1400" dirty="0"/>
                        <a:t>0.9</a:t>
                      </a:r>
                    </a:p>
                    <a:p>
                      <a:pPr latinLnBrk="1"/>
                      <a:r>
                        <a:rPr lang="ko-KR" altLang="en-US" sz="1400" dirty="0"/>
                        <a:t>조회수와 </a:t>
                      </a:r>
                      <a:r>
                        <a:rPr lang="ko-KR" altLang="en-US" sz="1400" dirty="0" err="1"/>
                        <a:t>댓글수</a:t>
                      </a:r>
                      <a:r>
                        <a:rPr lang="ko-KR" altLang="en-US" sz="1400" dirty="0"/>
                        <a:t> </a:t>
                      </a:r>
                      <a:r>
                        <a:rPr lang="en-US" altLang="ko-KR" sz="1400" dirty="0"/>
                        <a:t>0.77</a:t>
                      </a:r>
                    </a:p>
                    <a:p>
                      <a:pPr latinLnBrk="1"/>
                      <a:r>
                        <a:rPr lang="ko-KR" altLang="en-US" sz="1400" dirty="0" err="1"/>
                        <a:t>댓글수와</a:t>
                      </a:r>
                      <a:r>
                        <a:rPr lang="ko-KR" altLang="en-US" sz="1400" dirty="0"/>
                        <a:t> 좋아요 </a:t>
                      </a:r>
                      <a:r>
                        <a:rPr lang="en-US" altLang="ko-KR" sz="1400" dirty="0"/>
                        <a:t>0.85</a:t>
                      </a:r>
                      <a:endParaRPr lang="ko-KR" alt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조회수와 좋아요 </a:t>
                      </a:r>
                      <a:r>
                        <a:rPr lang="en-US" altLang="ko-KR" sz="1400" dirty="0"/>
                        <a:t>0.71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err="1"/>
                        <a:t>싫어요와</a:t>
                      </a:r>
                      <a:r>
                        <a:rPr lang="ko-KR" altLang="en-US" sz="1400" dirty="0"/>
                        <a:t> </a:t>
                      </a:r>
                      <a:r>
                        <a:rPr lang="ko-KR" altLang="en-US" sz="1400" dirty="0" err="1"/>
                        <a:t>댓글수</a:t>
                      </a:r>
                      <a:r>
                        <a:rPr lang="ko-KR" altLang="en-US" sz="1400" dirty="0"/>
                        <a:t> </a:t>
                      </a:r>
                      <a:r>
                        <a:rPr lang="en-US" altLang="ko-KR" sz="1400" dirty="0"/>
                        <a:t>: 0.86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80726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50911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280178"/>
            <a:ext cx="8363272" cy="490066"/>
          </a:xfrm>
        </p:spPr>
        <p:txBody>
          <a:bodyPr/>
          <a:lstStyle/>
          <a:p>
            <a:r>
              <a:rPr lang="en-US" altLang="ko-KR" dirty="0"/>
              <a:t>3-2. </a:t>
            </a:r>
            <a:r>
              <a:rPr lang="ko-KR" altLang="en-US" dirty="0"/>
              <a:t>상관도</a:t>
            </a:r>
            <a:r>
              <a:rPr lang="en-US" altLang="ko-KR" dirty="0"/>
              <a:t>(</a:t>
            </a:r>
            <a:r>
              <a:rPr lang="ko-KR" altLang="en-US" dirty="0"/>
              <a:t>먹방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306FB032-5FDB-46EC-9E71-37DDA5202A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120" y="920801"/>
            <a:ext cx="1594321" cy="63599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4090214D-3A90-4E6B-AF70-1C67B801B0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6727" y="920801"/>
            <a:ext cx="1599963" cy="635991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352A0515-CA7E-4DB4-886A-9284DC353C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5976" y="855191"/>
            <a:ext cx="1594320" cy="67983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2E11265-EB8C-407B-BBA7-43999E9B40F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78" t="7339" r="8634" b="4088"/>
          <a:stretch/>
        </p:blipFill>
        <p:spPr>
          <a:xfrm>
            <a:off x="415232" y="1493361"/>
            <a:ext cx="2801063" cy="1962327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88CE9B2D-5FE9-4042-B37C-0AD9D23B182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82" t="8165" r="12188" b="5313"/>
          <a:stretch/>
        </p:blipFill>
        <p:spPr>
          <a:xfrm>
            <a:off x="3351343" y="1466673"/>
            <a:ext cx="2739690" cy="1962327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3A973FA8-50A8-4FF0-9DCC-96ED4B009EA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73" t="8736" r="12084" b="4660"/>
          <a:stretch/>
        </p:blipFill>
        <p:spPr>
          <a:xfrm>
            <a:off x="6226081" y="1466673"/>
            <a:ext cx="2720499" cy="1962327"/>
          </a:xfrm>
          <a:prstGeom prst="rect">
            <a:avLst/>
          </a:prstGeom>
        </p:spPr>
      </p:pic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3B89456B-94A7-450F-B008-49245FB7A0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6168663"/>
              </p:ext>
            </p:extLst>
          </p:nvPr>
        </p:nvGraphicFramePr>
        <p:xfrm>
          <a:off x="430508" y="3717032"/>
          <a:ext cx="8389964" cy="226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5188">
                  <a:extLst>
                    <a:ext uri="{9D8B030D-6E8A-4147-A177-3AD203B41FA5}">
                      <a16:colId xmlns:a16="http://schemas.microsoft.com/office/drawing/2014/main" val="880906919"/>
                    </a:ext>
                  </a:extLst>
                </a:gridCol>
                <a:gridCol w="2304256">
                  <a:extLst>
                    <a:ext uri="{9D8B030D-6E8A-4147-A177-3AD203B41FA5}">
                      <a16:colId xmlns:a16="http://schemas.microsoft.com/office/drawing/2014/main" val="1581402994"/>
                    </a:ext>
                  </a:extLst>
                </a:gridCol>
                <a:gridCol w="2583029">
                  <a:extLst>
                    <a:ext uri="{9D8B030D-6E8A-4147-A177-3AD203B41FA5}">
                      <a16:colId xmlns:a16="http://schemas.microsoft.com/office/drawing/2014/main" val="758581300"/>
                    </a:ext>
                  </a:extLst>
                </a:gridCol>
                <a:gridCol w="2097491">
                  <a:extLst>
                    <a:ext uri="{9D8B030D-6E8A-4147-A177-3AD203B41FA5}">
                      <a16:colId xmlns:a16="http://schemas.microsoft.com/office/drawing/2014/main" val="4233581973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입짧은</a:t>
                      </a:r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ko-KR" altLang="en-US" sz="14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햇님</a:t>
                      </a:r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HONG SOUND</a:t>
                      </a:r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흥삼</a:t>
                      </a:r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3022839"/>
                  </a:ext>
                </a:extLst>
              </a:tr>
              <a:tr h="3543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첫번째 영상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</a:t>
                      </a:r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4</a:t>
                      </a:r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</a:t>
                      </a:r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0068513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영상 개수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2172</a:t>
                      </a:r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945</a:t>
                      </a:r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1255</a:t>
                      </a:r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0844899"/>
                  </a:ext>
                </a:extLst>
              </a:tr>
              <a:tr h="49300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분야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대식가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ASMR</a:t>
                      </a:r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부모님 출연</a:t>
                      </a:r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야외 </a:t>
                      </a:r>
                      <a:r>
                        <a:rPr lang="ko-KR" altLang="en-US" sz="14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먹방등</a:t>
                      </a:r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특이한 컨셉</a:t>
                      </a:r>
                      <a:endParaRPr lang="en-US" altLang="ko-KR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2900777"/>
                  </a:ext>
                </a:extLst>
              </a:tr>
              <a:tr h="43403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특징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조회수와 </a:t>
                      </a:r>
                      <a:r>
                        <a:rPr lang="ko-KR" altLang="en-US" sz="14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좋아요는</a:t>
                      </a:r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관련이 깊다</a:t>
                      </a:r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(0.68</a:t>
                      </a:r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이상</a:t>
                      </a:r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</a:t>
                      </a:r>
                    </a:p>
                    <a:p>
                      <a:pPr latinLnBrk="1"/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다른 세부요소들도 관련이 깊다</a:t>
                      </a:r>
                      <a:endParaRPr lang="en-US" altLang="ko-KR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4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입짧은</a:t>
                      </a:r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해님의 경우 유투브 </a:t>
                      </a:r>
                      <a:r>
                        <a:rPr lang="ko-KR" altLang="en-US" sz="14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년수에</a:t>
                      </a:r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비해 개수가 상당함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80726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24589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280178"/>
            <a:ext cx="8363272" cy="490066"/>
          </a:xfrm>
        </p:spPr>
        <p:txBody>
          <a:bodyPr/>
          <a:lstStyle/>
          <a:p>
            <a:r>
              <a:rPr lang="en-US" altLang="ko-KR" dirty="0"/>
              <a:t>3-2. </a:t>
            </a:r>
            <a:r>
              <a:rPr lang="ko-KR" altLang="en-US" dirty="0"/>
              <a:t>상관도</a:t>
            </a:r>
            <a:r>
              <a:rPr lang="en-US" altLang="ko-KR" dirty="0"/>
              <a:t>(</a:t>
            </a:r>
            <a:r>
              <a:rPr lang="ko-KR" altLang="en-US" dirty="0"/>
              <a:t>동물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E23C85E0-8AE3-4A41-BABF-199F3748A6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486" y="914885"/>
            <a:ext cx="1617373" cy="64613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562598F8-5451-4F4C-8A71-D89A75AE27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0134" y="909511"/>
            <a:ext cx="1615238" cy="6352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8B3FDBB-13BA-4778-82D4-CDEC14A2C98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75" t="8657" r="9313" b="4719"/>
          <a:stretch/>
        </p:blipFill>
        <p:spPr>
          <a:xfrm>
            <a:off x="6156176" y="1484784"/>
            <a:ext cx="2875063" cy="210204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66161002-2702-4E53-8AA7-A6113EF2C0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52646" y="900928"/>
            <a:ext cx="1633441" cy="642053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730006D6-F4CC-4A0F-9651-383A22F4CD6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75" t="8657" r="11192" b="4719"/>
          <a:stretch/>
        </p:blipFill>
        <p:spPr>
          <a:xfrm>
            <a:off x="196640" y="1596792"/>
            <a:ext cx="2875063" cy="1990035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6D118E73-35CF-4FF3-AAFF-F2ECA3B9318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55" t="7366" r="10384" b="6010"/>
          <a:stretch/>
        </p:blipFill>
        <p:spPr>
          <a:xfrm>
            <a:off x="3067672" y="1516595"/>
            <a:ext cx="3092534" cy="2102043"/>
          </a:xfrm>
          <a:prstGeom prst="rect">
            <a:avLst/>
          </a:prstGeom>
        </p:spPr>
      </p:pic>
      <p:graphicFrame>
        <p:nvGraphicFramePr>
          <p:cNvPr id="28" name="표 23">
            <a:extLst>
              <a:ext uri="{FF2B5EF4-FFF2-40B4-BE49-F238E27FC236}">
                <a16:creationId xmlns:a16="http://schemas.microsoft.com/office/drawing/2014/main" id="{6D5B4210-5411-4B29-95A9-DFA9569C25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1907387"/>
              </p:ext>
            </p:extLst>
          </p:nvPr>
        </p:nvGraphicFramePr>
        <p:xfrm>
          <a:off x="418957" y="4124570"/>
          <a:ext cx="8389964" cy="18021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5188">
                  <a:extLst>
                    <a:ext uri="{9D8B030D-6E8A-4147-A177-3AD203B41FA5}">
                      <a16:colId xmlns:a16="http://schemas.microsoft.com/office/drawing/2014/main" val="880906919"/>
                    </a:ext>
                  </a:extLst>
                </a:gridCol>
                <a:gridCol w="2789794">
                  <a:extLst>
                    <a:ext uri="{9D8B030D-6E8A-4147-A177-3AD203B41FA5}">
                      <a16:colId xmlns:a16="http://schemas.microsoft.com/office/drawing/2014/main" val="1581402994"/>
                    </a:ext>
                  </a:extLst>
                </a:gridCol>
                <a:gridCol w="2097491">
                  <a:extLst>
                    <a:ext uri="{9D8B030D-6E8A-4147-A177-3AD203B41FA5}">
                      <a16:colId xmlns:a16="http://schemas.microsoft.com/office/drawing/2014/main" val="758581300"/>
                    </a:ext>
                  </a:extLst>
                </a:gridCol>
                <a:gridCol w="2097491">
                  <a:extLst>
                    <a:ext uri="{9D8B030D-6E8A-4147-A177-3AD203B41FA5}">
                      <a16:colId xmlns:a16="http://schemas.microsoft.com/office/drawing/2014/main" val="4233581973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슈앤트리</a:t>
                      </a:r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Haha</a:t>
                      </a:r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ha</a:t>
                      </a:r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강형욱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3022839"/>
                  </a:ext>
                </a:extLst>
              </a:tr>
              <a:tr h="3543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첫번째 영상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</a:t>
                      </a:r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5</a:t>
                      </a:r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4</a:t>
                      </a:r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0068513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영상 개수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283</a:t>
                      </a:r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340</a:t>
                      </a:r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768</a:t>
                      </a:r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0844899"/>
                  </a:ext>
                </a:extLst>
              </a:tr>
              <a:tr h="34899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분야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슈</a:t>
                      </a:r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트리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고양이 </a:t>
                      </a:r>
                      <a:r>
                        <a:rPr lang="ko-KR" altLang="en-US" sz="14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브이로그</a:t>
                      </a:r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강아지 교육영상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2900777"/>
                  </a:ext>
                </a:extLst>
              </a:tr>
              <a:tr h="43403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특징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동물 관련 영상을 보는 사람들은 댓글도 많이 씀</a:t>
                      </a:r>
                      <a:endParaRPr lang="en-US" altLang="ko-KR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80726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60481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A91D539-3B30-4D62-AD7D-B763647AE92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16" t="9677" r="9212" b="1302"/>
          <a:stretch/>
        </p:blipFill>
        <p:spPr>
          <a:xfrm>
            <a:off x="323528" y="1586447"/>
            <a:ext cx="2808312" cy="1987161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280178"/>
            <a:ext cx="8363272" cy="490066"/>
          </a:xfrm>
        </p:spPr>
        <p:txBody>
          <a:bodyPr/>
          <a:lstStyle/>
          <a:p>
            <a:r>
              <a:rPr lang="en-US" altLang="ko-KR" dirty="0"/>
              <a:t>3-2. </a:t>
            </a:r>
            <a:r>
              <a:rPr lang="ko-KR" altLang="en-US" dirty="0"/>
              <a:t>상관도</a:t>
            </a:r>
            <a:r>
              <a:rPr lang="en-US" altLang="ko-KR" dirty="0"/>
              <a:t>(</a:t>
            </a:r>
            <a:r>
              <a:rPr lang="ko-KR" altLang="en-US" dirty="0"/>
              <a:t>코미디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2EBEFAD7-6B76-45DF-A23C-115237D8F0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7195" y="882176"/>
            <a:ext cx="1581575" cy="642052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3C1F33A4-0AA9-4236-9D0F-6CB5178C87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753" y="917894"/>
            <a:ext cx="1581575" cy="635991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554D7539-D018-4260-9868-1A17CAC510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31002" y="917894"/>
            <a:ext cx="1583518" cy="635991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87F86221-0DD9-4BD8-85EC-CD5B14D4747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76" t="10248" r="10625" b="5096"/>
          <a:stretch/>
        </p:blipFill>
        <p:spPr>
          <a:xfrm>
            <a:off x="3206741" y="1551552"/>
            <a:ext cx="2957635" cy="1987161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2DFE5D8E-87D4-4115-9DF3-34379068BC7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" t="10625" r="9986" b="2751"/>
          <a:stretch/>
        </p:blipFill>
        <p:spPr>
          <a:xfrm>
            <a:off x="6239276" y="1519703"/>
            <a:ext cx="2773929" cy="2068693"/>
          </a:xfrm>
          <a:prstGeom prst="rect">
            <a:avLst/>
          </a:prstGeom>
        </p:spPr>
      </p:pic>
      <p:graphicFrame>
        <p:nvGraphicFramePr>
          <p:cNvPr id="28" name="표 23">
            <a:extLst>
              <a:ext uri="{FF2B5EF4-FFF2-40B4-BE49-F238E27FC236}">
                <a16:creationId xmlns:a16="http://schemas.microsoft.com/office/drawing/2014/main" id="{21279F6C-783D-437F-B7FC-B3EB2CB526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3633556"/>
              </p:ext>
            </p:extLst>
          </p:nvPr>
        </p:nvGraphicFramePr>
        <p:xfrm>
          <a:off x="430508" y="3717032"/>
          <a:ext cx="8389964" cy="2055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5188">
                  <a:extLst>
                    <a:ext uri="{9D8B030D-6E8A-4147-A177-3AD203B41FA5}">
                      <a16:colId xmlns:a16="http://schemas.microsoft.com/office/drawing/2014/main" val="880906919"/>
                    </a:ext>
                  </a:extLst>
                </a:gridCol>
                <a:gridCol w="2160240">
                  <a:extLst>
                    <a:ext uri="{9D8B030D-6E8A-4147-A177-3AD203B41FA5}">
                      <a16:colId xmlns:a16="http://schemas.microsoft.com/office/drawing/2014/main" val="1581402994"/>
                    </a:ext>
                  </a:extLst>
                </a:gridCol>
                <a:gridCol w="2727045">
                  <a:extLst>
                    <a:ext uri="{9D8B030D-6E8A-4147-A177-3AD203B41FA5}">
                      <a16:colId xmlns:a16="http://schemas.microsoft.com/office/drawing/2014/main" val="758581300"/>
                    </a:ext>
                  </a:extLst>
                </a:gridCol>
                <a:gridCol w="2097491">
                  <a:extLst>
                    <a:ext uri="{9D8B030D-6E8A-4147-A177-3AD203B41FA5}">
                      <a16:colId xmlns:a16="http://schemas.microsoft.com/office/drawing/2014/main" val="4233581973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보물섬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웃소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조재원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3022839"/>
                  </a:ext>
                </a:extLst>
              </a:tr>
              <a:tr h="3543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첫번째 영상 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4</a:t>
                      </a:r>
                      <a:r>
                        <a:rPr lang="ko-KR" altLang="en-US" sz="1400" dirty="0"/>
                        <a:t>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5</a:t>
                      </a:r>
                      <a:r>
                        <a:rPr lang="ko-KR" altLang="en-US" sz="1400" dirty="0"/>
                        <a:t>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4</a:t>
                      </a:r>
                      <a:r>
                        <a:rPr lang="ko-KR" altLang="en-US" sz="1400" dirty="0"/>
                        <a:t>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0068513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영상 개수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377</a:t>
                      </a:r>
                      <a:r>
                        <a:rPr lang="ko-KR" altLang="en-US" sz="1400" dirty="0"/>
                        <a:t>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586</a:t>
                      </a:r>
                      <a:r>
                        <a:rPr lang="ko-KR" altLang="en-US" sz="1400" dirty="0"/>
                        <a:t>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239</a:t>
                      </a:r>
                      <a:r>
                        <a:rPr lang="ko-KR" altLang="en-US" sz="1400" dirty="0"/>
                        <a:t>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0844899"/>
                  </a:ext>
                </a:extLst>
              </a:tr>
              <a:tr h="49300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분야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상황극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연출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 err="1"/>
                        <a:t>몰카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다양한유형별 상황극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가짜사나이</a:t>
                      </a:r>
                      <a:r>
                        <a:rPr lang="en-US" altLang="ko-KR" sz="1400" dirty="0"/>
                        <a:t>2 </a:t>
                      </a:r>
                      <a:r>
                        <a:rPr lang="ko-KR" altLang="en-US" sz="1400" dirty="0"/>
                        <a:t>출연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상황극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 err="1"/>
                        <a:t>몰카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2900777"/>
                  </a:ext>
                </a:extLst>
              </a:tr>
              <a:tr h="43403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특징</a:t>
                      </a:r>
                      <a:endParaRPr lang="ko-KR" altLang="en-US" sz="1400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유투버</a:t>
                      </a:r>
                      <a:r>
                        <a:rPr lang="ko-KR" altLang="en-US" sz="1400" dirty="0"/>
                        <a:t> 간의 편차가 있어서 큰 상관성을 찾기 힘듦</a:t>
                      </a:r>
                      <a:endParaRPr lang="en-US" altLang="ko-KR" sz="1400" dirty="0"/>
                    </a:p>
                    <a:p>
                      <a:pPr latinLnBrk="1"/>
                      <a:r>
                        <a:rPr lang="ko-KR" altLang="en-US" sz="1400" dirty="0"/>
                        <a:t>다른 카테고리에 비해 영상 개수가 많지 않음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80726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09862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그림 26">
            <a:extLst>
              <a:ext uri="{FF2B5EF4-FFF2-40B4-BE49-F238E27FC236}">
                <a16:creationId xmlns:a16="http://schemas.microsoft.com/office/drawing/2014/main" id="{7605CDD0-197F-4887-ACCE-427004C7C17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063" y="1275019"/>
            <a:ext cx="2873232" cy="216914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56EC2A59-7B6F-4245-A619-2EC3652A11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0115" y="1402989"/>
            <a:ext cx="2829594" cy="2098020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67E82156-3993-43A0-9211-C38623672E1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86" t="6694" r="11062" b="4730"/>
          <a:stretch/>
        </p:blipFill>
        <p:spPr>
          <a:xfrm>
            <a:off x="323529" y="1470334"/>
            <a:ext cx="2873232" cy="2030674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280178"/>
            <a:ext cx="8363272" cy="490066"/>
          </a:xfrm>
        </p:spPr>
        <p:txBody>
          <a:bodyPr/>
          <a:lstStyle/>
          <a:p>
            <a:r>
              <a:rPr lang="en-US" altLang="ko-KR" dirty="0"/>
              <a:t>3-2. </a:t>
            </a:r>
            <a:r>
              <a:rPr lang="ko-KR" altLang="en-US" dirty="0"/>
              <a:t>상관도</a:t>
            </a:r>
            <a:r>
              <a:rPr lang="en-US" altLang="ko-KR" dirty="0"/>
              <a:t>(</a:t>
            </a:r>
            <a:r>
              <a:rPr lang="ko-KR" altLang="en-US" dirty="0"/>
              <a:t>뷰티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057FEEEE-FED0-4192-A87E-C9FA33B14F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9612" y="914864"/>
            <a:ext cx="1547957" cy="642052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D106862E-430E-4D0B-84F2-27639B05C4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88424" y="908720"/>
            <a:ext cx="1551138" cy="580108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EC3F24B0-395C-40FE-B3EB-2EC9F785F2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14302" y="908720"/>
            <a:ext cx="1557390" cy="635991"/>
          </a:xfrm>
          <a:prstGeom prst="rect">
            <a:avLst/>
          </a:prstGeom>
        </p:spPr>
      </p:pic>
      <p:graphicFrame>
        <p:nvGraphicFramePr>
          <p:cNvPr id="28" name="표 23">
            <a:extLst>
              <a:ext uri="{FF2B5EF4-FFF2-40B4-BE49-F238E27FC236}">
                <a16:creationId xmlns:a16="http://schemas.microsoft.com/office/drawing/2014/main" id="{179A3AA5-57F2-479A-B70F-A66C7D84D5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3675662"/>
              </p:ext>
            </p:extLst>
          </p:nvPr>
        </p:nvGraphicFramePr>
        <p:xfrm>
          <a:off x="430508" y="3717032"/>
          <a:ext cx="8389964" cy="26147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5188">
                  <a:extLst>
                    <a:ext uri="{9D8B030D-6E8A-4147-A177-3AD203B41FA5}">
                      <a16:colId xmlns:a16="http://schemas.microsoft.com/office/drawing/2014/main" val="880906919"/>
                    </a:ext>
                  </a:extLst>
                </a:gridCol>
                <a:gridCol w="2789794">
                  <a:extLst>
                    <a:ext uri="{9D8B030D-6E8A-4147-A177-3AD203B41FA5}">
                      <a16:colId xmlns:a16="http://schemas.microsoft.com/office/drawing/2014/main" val="1581402994"/>
                    </a:ext>
                  </a:extLst>
                </a:gridCol>
                <a:gridCol w="2097491">
                  <a:extLst>
                    <a:ext uri="{9D8B030D-6E8A-4147-A177-3AD203B41FA5}">
                      <a16:colId xmlns:a16="http://schemas.microsoft.com/office/drawing/2014/main" val="758581300"/>
                    </a:ext>
                  </a:extLst>
                </a:gridCol>
                <a:gridCol w="2097491">
                  <a:extLst>
                    <a:ext uri="{9D8B030D-6E8A-4147-A177-3AD203B41FA5}">
                      <a16:colId xmlns:a16="http://schemas.microsoft.com/office/drawing/2014/main" val="4233581973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씬님</a:t>
                      </a:r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다또아</a:t>
                      </a:r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조효진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3022839"/>
                  </a:ext>
                </a:extLst>
              </a:tr>
              <a:tr h="3543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첫번째 영상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7</a:t>
                      </a:r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6</a:t>
                      </a:r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4</a:t>
                      </a:r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0068513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영상 개수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655</a:t>
                      </a:r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173</a:t>
                      </a:r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306</a:t>
                      </a:r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0844899"/>
                  </a:ext>
                </a:extLst>
              </a:tr>
              <a:tr h="86409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분야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메이크업</a:t>
                      </a:r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화장품</a:t>
                      </a:r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옷 등 리뷰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메이크업</a:t>
                      </a:r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리뷰</a:t>
                      </a:r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다이어트</a:t>
                      </a:r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4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브이로그</a:t>
                      </a:r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메이크업</a:t>
                      </a:r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일상 </a:t>
                      </a:r>
                      <a:r>
                        <a:rPr lang="ko-KR" altLang="en-US" sz="14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브이로그</a:t>
                      </a:r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2900777"/>
                  </a:ext>
                </a:extLst>
              </a:tr>
              <a:tr h="43403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특징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조회수와 </a:t>
                      </a:r>
                      <a:r>
                        <a:rPr lang="ko-KR" altLang="en-US" sz="14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좋아요는</a:t>
                      </a:r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관련이 깊음</a:t>
                      </a:r>
                      <a:endParaRPr lang="en-US" altLang="ko-KR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다른 세부요인들은 편차가 있음</a:t>
                      </a:r>
                      <a:endParaRPr lang="en-US" altLang="ko-KR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다른 카테고리에 비해 영상 개수가 많지 않음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80726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51620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280178"/>
            <a:ext cx="8363272" cy="490066"/>
          </a:xfrm>
        </p:spPr>
        <p:txBody>
          <a:bodyPr/>
          <a:lstStyle/>
          <a:p>
            <a:r>
              <a:rPr lang="en-US" altLang="ko-KR" dirty="0"/>
              <a:t>3-2. </a:t>
            </a:r>
            <a:r>
              <a:rPr lang="en-US" altLang="ko-KR" dirty="0" err="1"/>
              <a:t>Wordcloud</a:t>
            </a:r>
            <a:r>
              <a:rPr lang="en-US" altLang="ko-KR" dirty="0"/>
              <a:t>(</a:t>
            </a:r>
            <a:r>
              <a:rPr lang="ko-KR" altLang="en-US" dirty="0"/>
              <a:t>게임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DA7D34C9-C4CB-4985-AEA2-0BFC4DC470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6216" y="1928094"/>
            <a:ext cx="1667877" cy="635991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50475DF6-F487-4321-A114-6182345419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9905" y="1934363"/>
            <a:ext cx="1661159" cy="641803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C3EDFB01-CBF3-427B-9B59-43807E8A2F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595" y="1903290"/>
            <a:ext cx="1661159" cy="679837"/>
          </a:xfrm>
          <a:prstGeom prst="rect">
            <a:avLst/>
          </a:prstGeom>
        </p:spPr>
      </p:pic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C2D829EC-6998-43DF-9599-EF3C380DF7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357" y="2492896"/>
            <a:ext cx="2744810" cy="2243510"/>
          </a:xfrm>
          <a:prstGeom prst="rect">
            <a:avLst/>
          </a:prstGeom>
        </p:spPr>
      </p:pic>
      <p:pic>
        <p:nvPicPr>
          <p:cNvPr id="29" name="그림 28" descr="텍스트이(가) 표시된 사진&#10;&#10;자동 생성된 설명">
            <a:extLst>
              <a:ext uri="{FF2B5EF4-FFF2-40B4-BE49-F238E27FC236}">
                <a16:creationId xmlns:a16="http://schemas.microsoft.com/office/drawing/2014/main" id="{38385012-DF7F-4AA1-9E8C-9A1A3675A78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3913" y="2492896"/>
            <a:ext cx="2970575" cy="2243511"/>
          </a:xfrm>
          <a:prstGeom prst="rect">
            <a:avLst/>
          </a:prstGeom>
        </p:spPr>
      </p:pic>
      <p:pic>
        <p:nvPicPr>
          <p:cNvPr id="31" name="그림 30" descr="텍스트이(가) 표시된 사진&#10;&#10;자동 생성된 설명">
            <a:extLst>
              <a:ext uri="{FF2B5EF4-FFF2-40B4-BE49-F238E27FC236}">
                <a16:creationId xmlns:a16="http://schemas.microsoft.com/office/drawing/2014/main" id="{D12CD9DF-DE29-42D2-BA19-84B242788FD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916" y="2493833"/>
            <a:ext cx="2969248" cy="2242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083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4B0685A5-9C5B-4C2E-969F-A195AEEB9737}"/>
              </a:ext>
            </a:extLst>
          </p:cNvPr>
          <p:cNvSpPr txBox="1">
            <a:spLocks/>
          </p:cNvSpPr>
          <p:nvPr/>
        </p:nvSpPr>
        <p:spPr bwMode="auto">
          <a:xfrm>
            <a:off x="539552" y="280178"/>
            <a:ext cx="8363272" cy="4900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kumimoji="0"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3-2. </a:t>
            </a:r>
            <a:r>
              <a:rPr kumimoji="0" lang="en-US" altLang="ko-KR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Wordcloud</a:t>
            </a:r>
            <a:r>
              <a:rPr kumimoji="0"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kumimoji="0"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먹방</a:t>
            </a:r>
            <a:r>
              <a:rPr kumimoji="0"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kumimoji="0"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2756AE1B-1037-401E-BD27-B7F88DC411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120" y="2216946"/>
            <a:ext cx="1594321" cy="635991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75EBAF6F-7A18-4F72-8B10-E11BA9C154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6727" y="2216946"/>
            <a:ext cx="1599963" cy="635991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977C3CD9-3C0F-4CD8-8999-CB50C459BC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5976" y="2151336"/>
            <a:ext cx="1594320" cy="679837"/>
          </a:xfrm>
          <a:prstGeom prst="rect">
            <a:avLst/>
          </a:prstGeom>
        </p:spPr>
      </p:pic>
      <p:pic>
        <p:nvPicPr>
          <p:cNvPr id="5" name="그림 4" descr="텍스트, 화이트보드이(가) 표시된 사진&#10;&#10;자동 생성된 설명">
            <a:extLst>
              <a:ext uri="{FF2B5EF4-FFF2-40B4-BE49-F238E27FC236}">
                <a16:creationId xmlns:a16="http://schemas.microsoft.com/office/drawing/2014/main" id="{6674C008-2EED-48AE-A572-94CDEF8AE3E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459" y="2796995"/>
            <a:ext cx="2634468" cy="2000158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8AEF28AC-F5BE-470F-A3D9-BF2C4AE7EB9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2087" y="2780928"/>
            <a:ext cx="2727941" cy="2050627"/>
          </a:xfrm>
          <a:prstGeom prst="rect">
            <a:avLst/>
          </a:prstGeom>
        </p:spPr>
      </p:pic>
      <p:pic>
        <p:nvPicPr>
          <p:cNvPr id="35" name="그림 34" descr="텍스트이(가) 표시된 사진&#10;&#10;자동 생성된 설명">
            <a:extLst>
              <a:ext uri="{FF2B5EF4-FFF2-40B4-BE49-F238E27FC236}">
                <a16:creationId xmlns:a16="http://schemas.microsoft.com/office/drawing/2014/main" id="{1AFE0E61-5B0E-4640-818C-44D8D87AE33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5187" y="2796995"/>
            <a:ext cx="2713277" cy="2039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327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91B4788A-E695-4D17-BE78-C3B810ED7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280178"/>
            <a:ext cx="8363272" cy="490066"/>
          </a:xfrm>
        </p:spPr>
        <p:txBody>
          <a:bodyPr/>
          <a:lstStyle/>
          <a:p>
            <a:r>
              <a:rPr lang="en-US" altLang="ko-KR" dirty="0"/>
              <a:t>3-2. </a:t>
            </a:r>
            <a:r>
              <a:rPr lang="en-US" altLang="ko-KR" dirty="0" err="1"/>
              <a:t>Wordcloud</a:t>
            </a:r>
            <a:r>
              <a:rPr lang="en-US" altLang="ko-KR" dirty="0"/>
              <a:t>(</a:t>
            </a:r>
            <a:r>
              <a:rPr lang="ko-KR" altLang="en-US" dirty="0"/>
              <a:t>동물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65D2E2E8-52EF-4028-AF8F-25AAEF9AA5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1924488"/>
            <a:ext cx="1617373" cy="646132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BC0ABD93-F37E-4166-ABF4-91C8F7E72B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0224" y="1919114"/>
            <a:ext cx="1615238" cy="635200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AC4111BF-E395-4EE3-907E-E06201FE77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2736" y="1910531"/>
            <a:ext cx="1633441" cy="642053"/>
          </a:xfrm>
          <a:prstGeom prst="rect">
            <a:avLst/>
          </a:prstGeom>
        </p:spPr>
      </p:pic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D898939C-A45B-49AA-B670-8FBE61B2ED7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5037" y="2564904"/>
            <a:ext cx="2788061" cy="2021846"/>
          </a:xfrm>
          <a:prstGeom prst="rect">
            <a:avLst/>
          </a:prstGeom>
        </p:spPr>
      </p:pic>
      <p:pic>
        <p:nvPicPr>
          <p:cNvPr id="41" name="그림 40" descr="텍스트, 화이트보드이(가) 표시된 사진&#10;&#10;자동 생성된 설명">
            <a:extLst>
              <a:ext uri="{FF2B5EF4-FFF2-40B4-BE49-F238E27FC236}">
                <a16:creationId xmlns:a16="http://schemas.microsoft.com/office/drawing/2014/main" id="{591607BA-C1B9-47C8-8C49-2E1363883F4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4390" y="2564904"/>
            <a:ext cx="2912704" cy="2021846"/>
          </a:xfrm>
          <a:prstGeom prst="rect">
            <a:avLst/>
          </a:prstGeom>
        </p:spPr>
      </p:pic>
      <p:pic>
        <p:nvPicPr>
          <p:cNvPr id="42" name="그림 41" descr="텍스트, 화이트보드이(가) 표시된 사진&#10;&#10;자동 생성된 설명">
            <a:extLst>
              <a:ext uri="{FF2B5EF4-FFF2-40B4-BE49-F238E27FC236}">
                <a16:creationId xmlns:a16="http://schemas.microsoft.com/office/drawing/2014/main" id="{992C6EC3-2D96-48C8-8166-1C3DD4689DB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2564904"/>
            <a:ext cx="2662919" cy="2021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477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7F50BCD2-A036-4D67-89FF-EF88A5F63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280178"/>
            <a:ext cx="8363272" cy="490066"/>
          </a:xfrm>
        </p:spPr>
        <p:txBody>
          <a:bodyPr/>
          <a:lstStyle/>
          <a:p>
            <a:r>
              <a:rPr lang="en-US" altLang="ko-KR" dirty="0"/>
              <a:t>3-2. </a:t>
            </a:r>
            <a:r>
              <a:rPr lang="en-US" altLang="ko-KR" dirty="0" err="1"/>
              <a:t>Wordcloud</a:t>
            </a:r>
            <a:r>
              <a:rPr lang="en-US" altLang="ko-KR" dirty="0"/>
              <a:t>(</a:t>
            </a:r>
            <a:r>
              <a:rPr lang="ko-KR" altLang="en-US" dirty="0"/>
              <a:t>코미디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A27A8456-A7DA-4A86-A5BF-B70DA0FB46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195" y="2051321"/>
            <a:ext cx="1581575" cy="642052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42FFE855-9C2C-4B36-B30E-DB0AFB6B1E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753" y="2087039"/>
            <a:ext cx="1581575" cy="635991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612A7380-756E-4761-B24A-C820EE8F19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1002" y="2087039"/>
            <a:ext cx="1583518" cy="635991"/>
          </a:xfrm>
          <a:prstGeom prst="rect">
            <a:avLst/>
          </a:prstGeom>
        </p:spPr>
      </p:pic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484D27B7-B4BA-41C5-AD4C-AA4D6609807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2636913"/>
            <a:ext cx="2685378" cy="2081657"/>
          </a:xfrm>
          <a:prstGeom prst="rect">
            <a:avLst/>
          </a:prstGeom>
        </p:spPr>
      </p:pic>
      <p:pic>
        <p:nvPicPr>
          <p:cNvPr id="31" name="그림 30" descr="텍스트이(가) 표시된 사진&#10;&#10;자동 생성된 설명">
            <a:extLst>
              <a:ext uri="{FF2B5EF4-FFF2-40B4-BE49-F238E27FC236}">
                <a16:creationId xmlns:a16="http://schemas.microsoft.com/office/drawing/2014/main" id="{06E0ED2D-8E45-4A49-8642-445DEA920D1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5653" y="2636913"/>
            <a:ext cx="2712694" cy="2081656"/>
          </a:xfrm>
          <a:prstGeom prst="rect">
            <a:avLst/>
          </a:prstGeom>
        </p:spPr>
      </p:pic>
      <p:pic>
        <p:nvPicPr>
          <p:cNvPr id="33" name="그림 32" descr="텍스트이(가) 표시된 사진&#10;&#10;자동 생성된 설명">
            <a:extLst>
              <a:ext uri="{FF2B5EF4-FFF2-40B4-BE49-F238E27FC236}">
                <a16:creationId xmlns:a16="http://schemas.microsoft.com/office/drawing/2014/main" id="{FE5BA963-CB83-4312-A405-91A54FBA449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5094" y="2636912"/>
            <a:ext cx="2829393" cy="2094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795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04AE53D8-CA8A-464B-BB2D-A234F5CA2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280178"/>
            <a:ext cx="8363272" cy="490066"/>
          </a:xfrm>
        </p:spPr>
        <p:txBody>
          <a:bodyPr/>
          <a:lstStyle/>
          <a:p>
            <a:r>
              <a:rPr lang="en-US" altLang="ko-KR" dirty="0"/>
              <a:t>3-2. </a:t>
            </a:r>
            <a:r>
              <a:rPr lang="en-US" altLang="ko-KR" dirty="0" err="1"/>
              <a:t>Wordcloud</a:t>
            </a:r>
            <a:r>
              <a:rPr lang="en-US" altLang="ko-KR" dirty="0"/>
              <a:t>(</a:t>
            </a:r>
            <a:r>
              <a:rPr lang="ko-KR" altLang="en-US" dirty="0"/>
              <a:t>뷰티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FD0B5230-7307-478F-BBB9-8870B87EE6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612" y="2224588"/>
            <a:ext cx="1547957" cy="642052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C247093E-93A3-4F75-9CE0-A276E23E48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8424" y="2218444"/>
            <a:ext cx="1551138" cy="580108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94F9A16B-2884-4F4F-8453-56FD746D4E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4302" y="2218444"/>
            <a:ext cx="1557390" cy="635991"/>
          </a:xfrm>
          <a:prstGeom prst="rect">
            <a:avLst/>
          </a:prstGeom>
        </p:spPr>
      </p:pic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06C443CB-DC77-4ED6-9FE1-469E461133E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40"/>
          <a:stretch/>
        </p:blipFill>
        <p:spPr>
          <a:xfrm>
            <a:off x="3253076" y="2776848"/>
            <a:ext cx="2717545" cy="2105891"/>
          </a:xfrm>
          <a:prstGeom prst="rect">
            <a:avLst/>
          </a:prstGeom>
        </p:spPr>
      </p:pic>
      <p:pic>
        <p:nvPicPr>
          <p:cNvPr id="37" name="그림 36" descr="텍스트이(가) 표시된 사진&#10;&#10;자동 생성된 설명">
            <a:extLst>
              <a:ext uri="{FF2B5EF4-FFF2-40B4-BE49-F238E27FC236}">
                <a16:creationId xmlns:a16="http://schemas.microsoft.com/office/drawing/2014/main" id="{9569203B-7166-4580-B677-69D1AB70562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395" y="2771387"/>
            <a:ext cx="2667786" cy="2105890"/>
          </a:xfrm>
          <a:prstGeom prst="rect">
            <a:avLst/>
          </a:prstGeom>
        </p:spPr>
      </p:pic>
      <p:pic>
        <p:nvPicPr>
          <p:cNvPr id="39" name="그림 38" descr="텍스트이(가) 표시된 사진&#10;&#10;자동 생성된 설명">
            <a:extLst>
              <a:ext uri="{FF2B5EF4-FFF2-40B4-BE49-F238E27FC236}">
                <a16:creationId xmlns:a16="http://schemas.microsoft.com/office/drawing/2014/main" id="{89ECBE90-8289-4228-BF73-93DCC4BB721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516" y="2780928"/>
            <a:ext cx="2782954" cy="2101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990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4628356" y="2636912"/>
            <a:ext cx="4515644" cy="1562378"/>
          </a:xfrm>
          <a:prstGeom prst="rect">
            <a:avLst/>
          </a:prstGeom>
          <a:solidFill>
            <a:schemeClr val="tx1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4932040" y="2875002"/>
            <a:ext cx="2760280" cy="1107996"/>
            <a:chOff x="4716016" y="3172973"/>
            <a:chExt cx="2760280" cy="1107996"/>
          </a:xfrm>
        </p:grpSpPr>
        <p:sp>
          <p:nvSpPr>
            <p:cNvPr id="26" name="Text Box 8"/>
            <p:cNvSpPr txBox="1">
              <a:spLocks noChangeArrowheads="1"/>
            </p:cNvSpPr>
            <p:nvPr/>
          </p:nvSpPr>
          <p:spPr bwMode="auto">
            <a:xfrm>
              <a:off x="5893812" y="3454462"/>
              <a:ext cx="1582484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kumimoji="0" lang="ko-KR" altLang="en-US" sz="28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주제 선정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4716016" y="3172973"/>
              <a:ext cx="1296144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tabLst>
                  <a:tab pos="85725" algn="l"/>
                  <a:tab pos="180975" algn="l"/>
                </a:tabLst>
              </a:pPr>
              <a:r>
                <a:rPr kumimoji="0" lang="en-US" altLang="ko-KR" sz="6600" dirty="0">
                  <a:solidFill>
                    <a:srgbClr val="85C00C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01</a:t>
              </a:r>
              <a:endParaRPr kumimoji="0" lang="ko-KR" altLang="en-US" sz="6000" dirty="0">
                <a:solidFill>
                  <a:srgbClr val="85C00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cxnSp>
        <p:nvCxnSpPr>
          <p:cNvPr id="5" name="직선 연결선 4"/>
          <p:cNvCxnSpPr>
            <a:cxnSpLocks/>
          </p:cNvCxnSpPr>
          <p:nvPr/>
        </p:nvCxnSpPr>
        <p:spPr>
          <a:xfrm>
            <a:off x="4628356" y="2780928"/>
            <a:ext cx="807740" cy="0"/>
          </a:xfrm>
          <a:prstGeom prst="line">
            <a:avLst/>
          </a:prstGeom>
          <a:ln>
            <a:solidFill>
              <a:srgbClr val="85C00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>
            <a:cxnSpLocks/>
          </p:cNvCxnSpPr>
          <p:nvPr/>
        </p:nvCxnSpPr>
        <p:spPr>
          <a:xfrm>
            <a:off x="7236295" y="4077072"/>
            <a:ext cx="1907705" cy="0"/>
          </a:xfrm>
          <a:prstGeom prst="line">
            <a:avLst/>
          </a:prstGeom>
          <a:ln>
            <a:solidFill>
              <a:srgbClr val="85C00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04065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280178"/>
            <a:ext cx="8363272" cy="490066"/>
          </a:xfrm>
        </p:spPr>
        <p:txBody>
          <a:bodyPr/>
          <a:lstStyle/>
          <a:p>
            <a:r>
              <a:rPr lang="en-US" altLang="ko-KR" dirty="0"/>
              <a:t>3-2. </a:t>
            </a:r>
            <a:r>
              <a:rPr lang="ko-KR" altLang="en-US" dirty="0"/>
              <a:t>유사도 </a:t>
            </a:r>
            <a:r>
              <a:rPr lang="en-US" altLang="ko-KR" dirty="0"/>
              <a:t>Bar(</a:t>
            </a:r>
            <a:r>
              <a:rPr lang="ko-KR" altLang="en-US" dirty="0"/>
              <a:t>게임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451A848D-3D98-43CC-B60C-BB382C7084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6216" y="2005449"/>
            <a:ext cx="1667877" cy="635991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CB9449CE-8088-4A5B-8990-30C86E8C1B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9905" y="2077457"/>
            <a:ext cx="1661159" cy="641803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B644BF4A-B396-428F-B7BD-5B44F5C012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595" y="2005449"/>
            <a:ext cx="1661159" cy="679837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1106731F-CB2A-4A99-9BA4-F50B513599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001" y="2564904"/>
            <a:ext cx="2931812" cy="1954541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A452D9B1-3CF9-4586-A57B-2E25A7C755B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4192" y="2564904"/>
            <a:ext cx="2931812" cy="1954541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1AF7FD43-E9C9-46E2-951D-86107E1B893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7096" y="2571188"/>
            <a:ext cx="2931812" cy="1954541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F494E4CB-1CD7-4D1B-8AA0-3058D50935DE}"/>
              </a:ext>
            </a:extLst>
          </p:cNvPr>
          <p:cNvSpPr txBox="1"/>
          <p:nvPr/>
        </p:nvSpPr>
        <p:spPr>
          <a:xfrm>
            <a:off x="7183789" y="2577565"/>
            <a:ext cx="55656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그라운드</a:t>
            </a:r>
          </a:p>
        </p:txBody>
      </p:sp>
    </p:spTree>
    <p:extLst>
      <p:ext uri="{BB962C8B-B14F-4D97-AF65-F5344CB8AC3E}">
        <p14:creationId xmlns:p14="http://schemas.microsoft.com/office/powerpoint/2010/main" val="4254804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그림 33">
            <a:extLst>
              <a:ext uri="{FF2B5EF4-FFF2-40B4-BE49-F238E27FC236}">
                <a16:creationId xmlns:a16="http://schemas.microsoft.com/office/drawing/2014/main" id="{B572D679-1A29-489A-9B97-541E3C4F53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4822" y="2492896"/>
            <a:ext cx="3090962" cy="2060641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D94ACB62-A19D-405E-8C07-27F4BC1401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8661" y="2474786"/>
            <a:ext cx="3090961" cy="206064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280178"/>
            <a:ext cx="8363272" cy="490066"/>
          </a:xfrm>
        </p:spPr>
        <p:txBody>
          <a:bodyPr/>
          <a:lstStyle/>
          <a:p>
            <a:r>
              <a:rPr lang="en-US" altLang="ko-KR" dirty="0"/>
              <a:t>3-2. </a:t>
            </a:r>
            <a:r>
              <a:rPr lang="ko-KR" altLang="en-US" dirty="0"/>
              <a:t>유사도 </a:t>
            </a:r>
            <a:r>
              <a:rPr lang="en-US" altLang="ko-KR" dirty="0"/>
              <a:t>Bar(</a:t>
            </a:r>
            <a:r>
              <a:rPr lang="ko-KR" altLang="en-US" dirty="0"/>
              <a:t>먹방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361F3EDA-EE7A-474C-B61B-5AF2E2D0EF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120" y="1965990"/>
            <a:ext cx="1594321" cy="635991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767280D0-DCFF-451C-BB1E-C0825256AB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6727" y="1965990"/>
            <a:ext cx="1599963" cy="635991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EB36E7CB-F455-495C-8A12-806633C85C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45976" y="1893982"/>
            <a:ext cx="1594320" cy="679837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DC6B3790-4FF6-46C1-93B4-8A79AEDF392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2542054"/>
            <a:ext cx="2881942" cy="1962327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9495D4B-93A8-44FC-8EC7-AA5A67AA0E12}"/>
              </a:ext>
            </a:extLst>
          </p:cNvPr>
          <p:cNvSpPr txBox="1"/>
          <p:nvPr/>
        </p:nvSpPr>
        <p:spPr>
          <a:xfrm>
            <a:off x="7122355" y="2542054"/>
            <a:ext cx="37061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요리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A12E315-BE75-47FD-B8F7-119EC788E612}"/>
              </a:ext>
            </a:extLst>
          </p:cNvPr>
          <p:cNvSpPr txBox="1"/>
          <p:nvPr/>
        </p:nvSpPr>
        <p:spPr>
          <a:xfrm>
            <a:off x="4222534" y="2470046"/>
            <a:ext cx="37061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리얼</a:t>
            </a:r>
            <a:endParaRPr lang="ko-KR" altLang="en-US" sz="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CCCBCF4-68D8-4C52-A500-9DC34D5B8BB7}"/>
              </a:ext>
            </a:extLst>
          </p:cNvPr>
          <p:cNvSpPr txBox="1"/>
          <p:nvPr/>
        </p:nvSpPr>
        <p:spPr>
          <a:xfrm>
            <a:off x="1547664" y="2470046"/>
            <a:ext cx="37061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후식</a:t>
            </a:r>
          </a:p>
        </p:txBody>
      </p:sp>
    </p:spTree>
    <p:extLst>
      <p:ext uri="{BB962C8B-B14F-4D97-AF65-F5344CB8AC3E}">
        <p14:creationId xmlns:p14="http://schemas.microsoft.com/office/powerpoint/2010/main" val="2723463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/>
      <p:bldP spid="30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그림 33">
            <a:extLst>
              <a:ext uri="{FF2B5EF4-FFF2-40B4-BE49-F238E27FC236}">
                <a16:creationId xmlns:a16="http://schemas.microsoft.com/office/drawing/2014/main" id="{7AF98B92-6006-445B-85FB-2FC6CDCBEB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3616" y="2492897"/>
            <a:ext cx="3084414" cy="2056276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B55530E8-B101-45CA-A448-E5AFEE75BF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6884" y="2492896"/>
            <a:ext cx="3084414" cy="2056276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A02CE2C2-F9D9-41DC-B7D8-DF9A576ADC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2492896"/>
            <a:ext cx="2985054" cy="1990036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280178"/>
            <a:ext cx="8363272" cy="490066"/>
          </a:xfrm>
        </p:spPr>
        <p:txBody>
          <a:bodyPr/>
          <a:lstStyle/>
          <a:p>
            <a:r>
              <a:rPr lang="en-US" altLang="ko-KR" dirty="0"/>
              <a:t>3-2. </a:t>
            </a:r>
            <a:r>
              <a:rPr lang="ko-KR" altLang="en-US" dirty="0"/>
              <a:t>유사도 </a:t>
            </a:r>
            <a:r>
              <a:rPr lang="en-US" altLang="ko-KR" dirty="0"/>
              <a:t>Bar(</a:t>
            </a:r>
            <a:r>
              <a:rPr lang="ko-KR" altLang="en-US" dirty="0"/>
              <a:t>동물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FD011B92-E298-433E-8989-6F35ED38BA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5486" y="1952280"/>
            <a:ext cx="1617373" cy="646132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9DF4A38D-1F94-484E-8174-85C663E4E4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40134" y="1893144"/>
            <a:ext cx="1615238" cy="63520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C1D34AC2-99FA-4B01-A812-3C22977EB5E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52646" y="1886291"/>
            <a:ext cx="1633441" cy="642053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5BC8B473-9904-404D-9FE0-C52A8D5C96FC}"/>
              </a:ext>
            </a:extLst>
          </p:cNvPr>
          <p:cNvSpPr txBox="1"/>
          <p:nvPr/>
        </p:nvSpPr>
        <p:spPr>
          <a:xfrm>
            <a:off x="7255797" y="2528344"/>
            <a:ext cx="46358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강아지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FC4C4CC-DB1F-469E-A9B6-3BFB3A339D02}"/>
              </a:ext>
            </a:extLst>
          </p:cNvPr>
          <p:cNvSpPr txBox="1"/>
          <p:nvPr/>
        </p:nvSpPr>
        <p:spPr>
          <a:xfrm>
            <a:off x="4427984" y="2528344"/>
            <a:ext cx="46358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고양이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77BA31F-1864-4D8A-9D83-6663813148CE}"/>
              </a:ext>
            </a:extLst>
          </p:cNvPr>
          <p:cNvSpPr txBox="1"/>
          <p:nvPr/>
        </p:nvSpPr>
        <p:spPr>
          <a:xfrm>
            <a:off x="1516124" y="2528344"/>
            <a:ext cx="46358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강아지</a:t>
            </a:r>
          </a:p>
        </p:txBody>
      </p:sp>
    </p:spTree>
    <p:extLst>
      <p:ext uri="{BB962C8B-B14F-4D97-AF65-F5344CB8AC3E}">
        <p14:creationId xmlns:p14="http://schemas.microsoft.com/office/powerpoint/2010/main" val="1272746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/>
      <p:bldP spid="29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그림 32">
            <a:extLst>
              <a:ext uri="{FF2B5EF4-FFF2-40B4-BE49-F238E27FC236}">
                <a16:creationId xmlns:a16="http://schemas.microsoft.com/office/drawing/2014/main" id="{4632ECB1-181F-4ABA-9E48-565F3FC242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1702" y="2564904"/>
            <a:ext cx="3052559" cy="2035040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042809C1-0E7D-4D03-BE90-D09BF0D07B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5720" y="2546088"/>
            <a:ext cx="3052560" cy="2035040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85C6D373-0CEC-40E4-A202-F5AD6F7666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064" y="2546088"/>
            <a:ext cx="3052560" cy="203504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280178"/>
            <a:ext cx="8363272" cy="490066"/>
          </a:xfrm>
        </p:spPr>
        <p:txBody>
          <a:bodyPr/>
          <a:lstStyle/>
          <a:p>
            <a:r>
              <a:rPr lang="en-US" altLang="ko-KR" dirty="0"/>
              <a:t>3-2. </a:t>
            </a:r>
            <a:r>
              <a:rPr lang="ko-KR" altLang="en-US" dirty="0"/>
              <a:t>유사도 </a:t>
            </a:r>
            <a:r>
              <a:rPr lang="en-US" altLang="ko-KR" dirty="0"/>
              <a:t>Bar(</a:t>
            </a:r>
            <a:r>
              <a:rPr lang="ko-KR" altLang="en-US" dirty="0"/>
              <a:t>코미디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AD291AA6-1B99-4022-B103-691A43E618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0825" y="1994860"/>
            <a:ext cx="1581575" cy="642052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107FB981-0DDE-4394-A7C2-9E198DC9A6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9592" y="1988840"/>
            <a:ext cx="1581575" cy="635991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E21A7E59-EBD8-47F9-AD3D-4B4EF83B4B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35896" y="1988840"/>
            <a:ext cx="1583518" cy="635991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DD01EC57-446F-4779-ABD7-3112BF3EBB89}"/>
              </a:ext>
            </a:extLst>
          </p:cNvPr>
          <p:cNvSpPr txBox="1"/>
          <p:nvPr/>
        </p:nvSpPr>
        <p:spPr>
          <a:xfrm>
            <a:off x="7308304" y="2637492"/>
            <a:ext cx="37061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상황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6FF8363-F820-44BA-BDB1-393CF4D8944C}"/>
              </a:ext>
            </a:extLst>
          </p:cNvPr>
          <p:cNvSpPr txBox="1"/>
          <p:nvPr/>
        </p:nvSpPr>
        <p:spPr>
          <a:xfrm>
            <a:off x="4489418" y="2564904"/>
            <a:ext cx="37061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유형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A0252F6-18D3-47F7-BEDA-B33FB7FA29C2}"/>
              </a:ext>
            </a:extLst>
          </p:cNvPr>
          <p:cNvSpPr txBox="1"/>
          <p:nvPr/>
        </p:nvSpPr>
        <p:spPr>
          <a:xfrm>
            <a:off x="1609098" y="2564904"/>
            <a:ext cx="37061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친구</a:t>
            </a:r>
          </a:p>
        </p:txBody>
      </p:sp>
    </p:spTree>
    <p:extLst>
      <p:ext uri="{BB962C8B-B14F-4D97-AF65-F5344CB8AC3E}">
        <p14:creationId xmlns:p14="http://schemas.microsoft.com/office/powerpoint/2010/main" val="3113383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  <p:bldP spid="28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그림 30">
            <a:extLst>
              <a:ext uri="{FF2B5EF4-FFF2-40B4-BE49-F238E27FC236}">
                <a16:creationId xmlns:a16="http://schemas.microsoft.com/office/drawing/2014/main" id="{9764ACB2-7D90-4448-B73B-9B9374F3BD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955" y="2492896"/>
            <a:ext cx="3132348" cy="2088232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8070964C-F115-4F00-BBDE-EF269F567D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3020" y="2492896"/>
            <a:ext cx="3132348" cy="2088232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280178"/>
            <a:ext cx="8363272" cy="490066"/>
          </a:xfrm>
        </p:spPr>
        <p:txBody>
          <a:bodyPr/>
          <a:lstStyle/>
          <a:p>
            <a:r>
              <a:rPr lang="en-US" altLang="ko-KR" dirty="0"/>
              <a:t>3-2. </a:t>
            </a:r>
            <a:r>
              <a:rPr lang="ko-KR" altLang="en-US" dirty="0"/>
              <a:t>유사도 </a:t>
            </a:r>
            <a:r>
              <a:rPr lang="en-US" altLang="ko-KR" dirty="0"/>
              <a:t>Bar(</a:t>
            </a:r>
            <a:r>
              <a:rPr lang="ko-KR" altLang="en-US" dirty="0"/>
              <a:t>뷰티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B4507848-EA0D-4A40-A26D-F90BC60F3C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612" y="1994984"/>
            <a:ext cx="1547957" cy="642052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F62E3D37-EAD5-4175-867D-DC7E57A80D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8424" y="1988840"/>
            <a:ext cx="1551138" cy="580108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9A469866-3498-41F7-9B42-BEDFD59AC4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4302" y="1988840"/>
            <a:ext cx="1557390" cy="635991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3B5F858A-B967-4F1A-9FC8-89EA4E5421D1}"/>
              </a:ext>
            </a:extLst>
          </p:cNvPr>
          <p:cNvSpPr txBox="1"/>
          <p:nvPr/>
        </p:nvSpPr>
        <p:spPr>
          <a:xfrm>
            <a:off x="1609098" y="2565484"/>
            <a:ext cx="55656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메이크업</a:t>
            </a: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43C6FC5C-6F6B-47C1-A403-CE56CADEF74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3481" y="2565484"/>
            <a:ext cx="3122841" cy="2081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820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4628356" y="2636912"/>
            <a:ext cx="4515644" cy="1562378"/>
          </a:xfrm>
          <a:prstGeom prst="rect">
            <a:avLst/>
          </a:prstGeom>
          <a:solidFill>
            <a:schemeClr val="tx1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4932040" y="2875002"/>
            <a:ext cx="2433268" cy="1107996"/>
            <a:chOff x="4716016" y="3172973"/>
            <a:chExt cx="2433268" cy="1107996"/>
          </a:xfrm>
        </p:grpSpPr>
        <p:sp>
          <p:nvSpPr>
            <p:cNvPr id="26" name="Text Box 8"/>
            <p:cNvSpPr txBox="1">
              <a:spLocks noChangeArrowheads="1"/>
            </p:cNvSpPr>
            <p:nvPr/>
          </p:nvSpPr>
          <p:spPr bwMode="auto">
            <a:xfrm>
              <a:off x="5893812" y="3454462"/>
              <a:ext cx="1255472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kumimoji="0" lang="ko-KR" altLang="en-US" sz="28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웹 구현</a:t>
              </a:r>
              <a:endParaRPr kumimoji="0" lang="en-US" altLang="ko-KR" sz="28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4716016" y="3172973"/>
              <a:ext cx="1296144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tabLst>
                  <a:tab pos="85725" algn="l"/>
                  <a:tab pos="180975" algn="l"/>
                </a:tabLst>
              </a:pPr>
              <a:r>
                <a:rPr kumimoji="0" lang="en-US" altLang="ko-KR" sz="6600" dirty="0">
                  <a:solidFill>
                    <a:srgbClr val="85C00C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04</a:t>
              </a:r>
              <a:endParaRPr kumimoji="0" lang="ko-KR" altLang="en-US" sz="6000" dirty="0">
                <a:solidFill>
                  <a:srgbClr val="85C00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cxnSp>
        <p:nvCxnSpPr>
          <p:cNvPr id="5" name="직선 연결선 4"/>
          <p:cNvCxnSpPr>
            <a:cxnSpLocks/>
          </p:cNvCxnSpPr>
          <p:nvPr/>
        </p:nvCxnSpPr>
        <p:spPr>
          <a:xfrm>
            <a:off x="4628356" y="2780928"/>
            <a:ext cx="807740" cy="0"/>
          </a:xfrm>
          <a:prstGeom prst="line">
            <a:avLst/>
          </a:prstGeom>
          <a:ln>
            <a:solidFill>
              <a:srgbClr val="85C00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>
            <a:cxnSpLocks/>
          </p:cNvCxnSpPr>
          <p:nvPr/>
        </p:nvCxnSpPr>
        <p:spPr>
          <a:xfrm>
            <a:off x="7236295" y="4077072"/>
            <a:ext cx="1907705" cy="0"/>
          </a:xfrm>
          <a:prstGeom prst="line">
            <a:avLst/>
          </a:prstGeom>
          <a:ln>
            <a:solidFill>
              <a:srgbClr val="85C00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843140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280178"/>
            <a:ext cx="8363272" cy="490066"/>
          </a:xfrm>
        </p:spPr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웹 사이트 구현</a:t>
            </a:r>
            <a:r>
              <a:rPr lang="en-US" altLang="ko-KR" dirty="0"/>
              <a:t>(Flask)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69F0F04-6621-4404-815E-D3FF8AA9D2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30" t="4086" r="6181" b="9051"/>
          <a:stretch/>
        </p:blipFill>
        <p:spPr>
          <a:xfrm>
            <a:off x="539552" y="1052736"/>
            <a:ext cx="2242592" cy="247369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5781DF3-2563-458B-9B81-4F75CD03EA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3968" y="770244"/>
            <a:ext cx="3060051" cy="236604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B8AE539-A12A-4ABD-9E58-C1803A5CEA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8464" y="2924944"/>
            <a:ext cx="5941001" cy="3341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644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899593" y="0"/>
            <a:ext cx="3384376" cy="4769768"/>
          </a:xfrm>
          <a:prstGeom prst="rect">
            <a:avLst/>
          </a:prstGeom>
          <a:solidFill>
            <a:schemeClr val="tx1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6" name="Text Box 10"/>
          <p:cNvSpPr txBox="1">
            <a:spLocks noChangeArrowheads="1"/>
          </p:cNvSpPr>
          <p:nvPr/>
        </p:nvSpPr>
        <p:spPr bwMode="auto">
          <a:xfrm>
            <a:off x="1259633" y="2517052"/>
            <a:ext cx="2880320" cy="5138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en-US" altLang="ko-KR" b="1" dirty="0">
                <a:solidFill>
                  <a:srgbClr val="85C00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THANK YOU</a:t>
            </a:r>
            <a:endParaRPr kumimoji="0" lang="ko-KR" altLang="en-US" b="1" dirty="0">
              <a:solidFill>
                <a:srgbClr val="85C00C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1" name="직선 연결선 10"/>
          <p:cNvCxnSpPr>
            <a:cxnSpLocks/>
          </p:cNvCxnSpPr>
          <p:nvPr/>
        </p:nvCxnSpPr>
        <p:spPr>
          <a:xfrm>
            <a:off x="0" y="2773956"/>
            <a:ext cx="1115616" cy="0"/>
          </a:xfrm>
          <a:prstGeom prst="line">
            <a:avLst/>
          </a:prstGeom>
          <a:ln>
            <a:solidFill>
              <a:srgbClr val="85C00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3923928" y="2773956"/>
            <a:ext cx="5220072" cy="0"/>
          </a:xfrm>
          <a:prstGeom prst="line">
            <a:avLst/>
          </a:prstGeom>
          <a:ln>
            <a:solidFill>
              <a:srgbClr val="85C00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99192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주제 선정 동기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F83D5E4-224F-492A-9188-EF9F6E754A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249" y="836712"/>
            <a:ext cx="8784976" cy="5544616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A66BB1C2-CA81-4160-B2A4-4822CA68D615}"/>
              </a:ext>
            </a:extLst>
          </p:cNvPr>
          <p:cNvSpPr/>
          <p:nvPr/>
        </p:nvSpPr>
        <p:spPr>
          <a:xfrm>
            <a:off x="2771800" y="3068960"/>
            <a:ext cx="1368152" cy="21602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40BCE3A-EA68-42BA-852A-FDFBE41D592C}"/>
              </a:ext>
            </a:extLst>
          </p:cNvPr>
          <p:cNvSpPr/>
          <p:nvPr/>
        </p:nvSpPr>
        <p:spPr>
          <a:xfrm>
            <a:off x="7164287" y="3076334"/>
            <a:ext cx="1636085" cy="35266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7986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2F1F9ADE-1267-47AA-BCD8-7BCBA8E370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20516"/>
            <a:ext cx="9144000" cy="5848844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777C4141-C242-4609-B68D-72EF3D7EABA1}"/>
              </a:ext>
            </a:extLst>
          </p:cNvPr>
          <p:cNvGrpSpPr/>
          <p:nvPr/>
        </p:nvGrpSpPr>
        <p:grpSpPr>
          <a:xfrm>
            <a:off x="4860032" y="5393852"/>
            <a:ext cx="2641728" cy="843460"/>
            <a:chOff x="-2052736" y="2636912"/>
            <a:chExt cx="2756895" cy="1080120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B5283885-6D8F-45A7-BB17-65DE26C43955}"/>
                </a:ext>
              </a:extLst>
            </p:cNvPr>
            <p:cNvGrpSpPr/>
            <p:nvPr/>
          </p:nvGrpSpPr>
          <p:grpSpPr>
            <a:xfrm>
              <a:off x="-1908720" y="2800388"/>
              <a:ext cx="2612879" cy="867092"/>
              <a:chOff x="324154" y="4317218"/>
              <a:chExt cx="2279854" cy="662754"/>
            </a:xfrm>
          </p:grpSpPr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603C162A-A25F-40B5-96EA-84D25B11F3FA}"/>
                  </a:ext>
                </a:extLst>
              </p:cNvPr>
              <p:cNvGrpSpPr/>
              <p:nvPr/>
            </p:nvGrpSpPr>
            <p:grpSpPr>
              <a:xfrm>
                <a:off x="324154" y="4343548"/>
                <a:ext cx="330362" cy="491212"/>
                <a:chOff x="984248" y="2464460"/>
                <a:chExt cx="423863" cy="630238"/>
              </a:xfrm>
            </p:grpSpPr>
            <p:sp>
              <p:nvSpPr>
                <p:cNvPr id="10" name="Freeform 11">
                  <a:extLst>
                    <a:ext uri="{FF2B5EF4-FFF2-40B4-BE49-F238E27FC236}">
                      <a16:creationId xmlns:a16="http://schemas.microsoft.com/office/drawing/2014/main" id="{AB96336B-5970-43DB-AB88-C2CE7186ADBE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984248" y="2464460"/>
                  <a:ext cx="423863" cy="630238"/>
                </a:xfrm>
                <a:custGeom>
                  <a:avLst/>
                  <a:gdLst>
                    <a:gd name="T0" fmla="*/ 93 w 186"/>
                    <a:gd name="T1" fmla="*/ 0 h 275"/>
                    <a:gd name="T2" fmla="*/ 0 w 186"/>
                    <a:gd name="T3" fmla="*/ 93 h 275"/>
                    <a:gd name="T4" fmla="*/ 44 w 186"/>
                    <a:gd name="T5" fmla="*/ 172 h 275"/>
                    <a:gd name="T6" fmla="*/ 44 w 186"/>
                    <a:gd name="T7" fmla="*/ 226 h 275"/>
                    <a:gd name="T8" fmla="*/ 93 w 186"/>
                    <a:gd name="T9" fmla="*/ 275 h 275"/>
                    <a:gd name="T10" fmla="*/ 142 w 186"/>
                    <a:gd name="T11" fmla="*/ 226 h 275"/>
                    <a:gd name="T12" fmla="*/ 142 w 186"/>
                    <a:gd name="T13" fmla="*/ 172 h 275"/>
                    <a:gd name="T14" fmla="*/ 186 w 186"/>
                    <a:gd name="T15" fmla="*/ 93 h 275"/>
                    <a:gd name="T16" fmla="*/ 93 w 186"/>
                    <a:gd name="T17" fmla="*/ 0 h 275"/>
                    <a:gd name="T18" fmla="*/ 93 w 186"/>
                    <a:gd name="T19" fmla="*/ 266 h 275"/>
                    <a:gd name="T20" fmla="*/ 53 w 186"/>
                    <a:gd name="T21" fmla="*/ 226 h 275"/>
                    <a:gd name="T22" fmla="*/ 53 w 186"/>
                    <a:gd name="T23" fmla="*/ 209 h 275"/>
                    <a:gd name="T24" fmla="*/ 133 w 186"/>
                    <a:gd name="T25" fmla="*/ 209 h 275"/>
                    <a:gd name="T26" fmla="*/ 133 w 186"/>
                    <a:gd name="T27" fmla="*/ 226 h 275"/>
                    <a:gd name="T28" fmla="*/ 93 w 186"/>
                    <a:gd name="T29" fmla="*/ 266 h 275"/>
                    <a:gd name="T30" fmla="*/ 135 w 186"/>
                    <a:gd name="T31" fmla="*/ 166 h 275"/>
                    <a:gd name="T32" fmla="*/ 133 w 186"/>
                    <a:gd name="T33" fmla="*/ 167 h 275"/>
                    <a:gd name="T34" fmla="*/ 133 w 186"/>
                    <a:gd name="T35" fmla="*/ 200 h 275"/>
                    <a:gd name="T36" fmla="*/ 53 w 186"/>
                    <a:gd name="T37" fmla="*/ 200 h 275"/>
                    <a:gd name="T38" fmla="*/ 53 w 186"/>
                    <a:gd name="T39" fmla="*/ 167 h 275"/>
                    <a:gd name="T40" fmla="*/ 51 w 186"/>
                    <a:gd name="T41" fmla="*/ 166 h 275"/>
                    <a:gd name="T42" fmla="*/ 9 w 186"/>
                    <a:gd name="T43" fmla="*/ 93 h 275"/>
                    <a:gd name="T44" fmla="*/ 93 w 186"/>
                    <a:gd name="T45" fmla="*/ 8 h 275"/>
                    <a:gd name="T46" fmla="*/ 177 w 186"/>
                    <a:gd name="T47" fmla="*/ 93 h 275"/>
                    <a:gd name="T48" fmla="*/ 135 w 186"/>
                    <a:gd name="T49" fmla="*/ 166 h 2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186" h="275">
                      <a:moveTo>
                        <a:pt x="93" y="0"/>
                      </a:moveTo>
                      <a:cubicBezTo>
                        <a:pt x="42" y="0"/>
                        <a:pt x="0" y="41"/>
                        <a:pt x="0" y="93"/>
                      </a:cubicBezTo>
                      <a:cubicBezTo>
                        <a:pt x="0" y="125"/>
                        <a:pt x="17" y="155"/>
                        <a:pt x="44" y="172"/>
                      </a:cubicBezTo>
                      <a:cubicBezTo>
                        <a:pt x="44" y="226"/>
                        <a:pt x="44" y="226"/>
                        <a:pt x="44" y="226"/>
                      </a:cubicBezTo>
                      <a:cubicBezTo>
                        <a:pt x="44" y="253"/>
                        <a:pt x="66" y="275"/>
                        <a:pt x="93" y="275"/>
                      </a:cubicBezTo>
                      <a:cubicBezTo>
                        <a:pt x="120" y="275"/>
                        <a:pt x="142" y="253"/>
                        <a:pt x="142" y="226"/>
                      </a:cubicBezTo>
                      <a:cubicBezTo>
                        <a:pt x="142" y="172"/>
                        <a:pt x="142" y="172"/>
                        <a:pt x="142" y="172"/>
                      </a:cubicBezTo>
                      <a:cubicBezTo>
                        <a:pt x="169" y="155"/>
                        <a:pt x="186" y="125"/>
                        <a:pt x="186" y="93"/>
                      </a:cubicBezTo>
                      <a:cubicBezTo>
                        <a:pt x="186" y="41"/>
                        <a:pt x="144" y="0"/>
                        <a:pt x="93" y="0"/>
                      </a:cubicBezTo>
                      <a:close/>
                      <a:moveTo>
                        <a:pt x="93" y="266"/>
                      </a:moveTo>
                      <a:cubicBezTo>
                        <a:pt x="71" y="266"/>
                        <a:pt x="53" y="248"/>
                        <a:pt x="53" y="226"/>
                      </a:cubicBezTo>
                      <a:cubicBezTo>
                        <a:pt x="53" y="209"/>
                        <a:pt x="53" y="209"/>
                        <a:pt x="53" y="209"/>
                      </a:cubicBezTo>
                      <a:cubicBezTo>
                        <a:pt x="133" y="209"/>
                        <a:pt x="133" y="209"/>
                        <a:pt x="133" y="209"/>
                      </a:cubicBezTo>
                      <a:cubicBezTo>
                        <a:pt x="133" y="226"/>
                        <a:pt x="133" y="226"/>
                        <a:pt x="133" y="226"/>
                      </a:cubicBezTo>
                      <a:cubicBezTo>
                        <a:pt x="133" y="248"/>
                        <a:pt x="115" y="266"/>
                        <a:pt x="93" y="266"/>
                      </a:cubicBezTo>
                      <a:close/>
                      <a:moveTo>
                        <a:pt x="135" y="166"/>
                      </a:moveTo>
                      <a:cubicBezTo>
                        <a:pt x="133" y="167"/>
                        <a:pt x="133" y="167"/>
                        <a:pt x="133" y="167"/>
                      </a:cubicBezTo>
                      <a:cubicBezTo>
                        <a:pt x="133" y="200"/>
                        <a:pt x="133" y="200"/>
                        <a:pt x="133" y="200"/>
                      </a:cubicBezTo>
                      <a:cubicBezTo>
                        <a:pt x="53" y="200"/>
                        <a:pt x="53" y="200"/>
                        <a:pt x="53" y="200"/>
                      </a:cubicBezTo>
                      <a:cubicBezTo>
                        <a:pt x="53" y="167"/>
                        <a:pt x="53" y="167"/>
                        <a:pt x="53" y="167"/>
                      </a:cubicBezTo>
                      <a:cubicBezTo>
                        <a:pt x="51" y="166"/>
                        <a:pt x="51" y="166"/>
                        <a:pt x="51" y="166"/>
                      </a:cubicBezTo>
                      <a:cubicBezTo>
                        <a:pt x="25" y="151"/>
                        <a:pt x="9" y="123"/>
                        <a:pt x="9" y="93"/>
                      </a:cubicBezTo>
                      <a:cubicBezTo>
                        <a:pt x="9" y="46"/>
                        <a:pt x="47" y="8"/>
                        <a:pt x="93" y="8"/>
                      </a:cubicBezTo>
                      <a:cubicBezTo>
                        <a:pt x="140" y="8"/>
                        <a:pt x="177" y="46"/>
                        <a:pt x="177" y="93"/>
                      </a:cubicBezTo>
                      <a:cubicBezTo>
                        <a:pt x="177" y="123"/>
                        <a:pt x="161" y="151"/>
                        <a:pt x="135" y="166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  <p:sp>
              <p:nvSpPr>
                <p:cNvPr id="11" name="Freeform 12">
                  <a:extLst>
                    <a:ext uri="{FF2B5EF4-FFF2-40B4-BE49-F238E27FC236}">
                      <a16:creationId xmlns:a16="http://schemas.microsoft.com/office/drawing/2014/main" id="{134F91E3-A02B-4063-AA6A-A494E571B80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85054" y="2559930"/>
                  <a:ext cx="222250" cy="112713"/>
                </a:xfrm>
                <a:custGeom>
                  <a:avLst/>
                  <a:gdLst>
                    <a:gd name="T0" fmla="*/ 49 w 98"/>
                    <a:gd name="T1" fmla="*/ 0 h 49"/>
                    <a:gd name="T2" fmla="*/ 0 w 98"/>
                    <a:gd name="T3" fmla="*/ 49 h 49"/>
                    <a:gd name="T4" fmla="*/ 9 w 98"/>
                    <a:gd name="T5" fmla="*/ 49 h 49"/>
                    <a:gd name="T6" fmla="*/ 49 w 98"/>
                    <a:gd name="T7" fmla="*/ 9 h 49"/>
                    <a:gd name="T8" fmla="*/ 89 w 98"/>
                    <a:gd name="T9" fmla="*/ 49 h 49"/>
                    <a:gd name="T10" fmla="*/ 98 w 98"/>
                    <a:gd name="T11" fmla="*/ 49 h 49"/>
                    <a:gd name="T12" fmla="*/ 49 w 98"/>
                    <a:gd name="T13" fmla="*/ 0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8" h="49">
                      <a:moveTo>
                        <a:pt x="49" y="0"/>
                      </a:moveTo>
                      <a:cubicBezTo>
                        <a:pt x="22" y="0"/>
                        <a:pt x="0" y="22"/>
                        <a:pt x="0" y="49"/>
                      </a:cubicBezTo>
                      <a:cubicBezTo>
                        <a:pt x="9" y="49"/>
                        <a:pt x="9" y="49"/>
                        <a:pt x="9" y="49"/>
                      </a:cubicBezTo>
                      <a:cubicBezTo>
                        <a:pt x="9" y="27"/>
                        <a:pt x="27" y="9"/>
                        <a:pt x="49" y="9"/>
                      </a:cubicBezTo>
                      <a:cubicBezTo>
                        <a:pt x="71" y="9"/>
                        <a:pt x="89" y="27"/>
                        <a:pt x="89" y="49"/>
                      </a:cubicBezTo>
                      <a:cubicBezTo>
                        <a:pt x="98" y="49"/>
                        <a:pt x="98" y="49"/>
                        <a:pt x="98" y="49"/>
                      </a:cubicBezTo>
                      <a:cubicBezTo>
                        <a:pt x="98" y="22"/>
                        <a:pt x="76" y="0"/>
                        <a:pt x="49" y="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</p:grp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6F96B3B4-D4A2-4EDC-924F-3E1093C1C879}"/>
                  </a:ext>
                </a:extLst>
              </p:cNvPr>
              <p:cNvSpPr/>
              <p:nvPr/>
            </p:nvSpPr>
            <p:spPr>
              <a:xfrm>
                <a:off x="697208" y="4317218"/>
                <a:ext cx="1906800" cy="6627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ko-KR" altLang="en-US" sz="1600" b="1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유투브 </a:t>
                </a:r>
                <a:br>
                  <a:rPr lang="en-US" altLang="ko-KR" sz="11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</a:br>
                <a:r>
                  <a:rPr lang="ko-KR" altLang="en-US" sz="11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댓글 수</a:t>
                </a:r>
                <a:r>
                  <a:rPr lang="en-US" altLang="ko-KR" sz="11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, </a:t>
                </a:r>
                <a:r>
                  <a:rPr lang="ko-KR" altLang="en-US" sz="11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조회수</a:t>
                </a:r>
                <a:r>
                  <a:rPr lang="en-US" altLang="ko-KR" sz="11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, </a:t>
                </a:r>
                <a:r>
                  <a:rPr lang="ko-KR" altLang="en-US" sz="11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좋아요</a:t>
                </a:r>
                <a:r>
                  <a:rPr lang="en-US" altLang="ko-KR" sz="11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, </a:t>
                </a:r>
                <a:br>
                  <a:rPr lang="en-US" altLang="ko-KR" sz="11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</a:br>
                <a:r>
                  <a:rPr lang="ko-KR" altLang="en-US" sz="11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제목 키워드화</a:t>
                </a:r>
                <a:r>
                  <a:rPr lang="en-US" altLang="ko-KR" sz="11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, </a:t>
                </a:r>
                <a:r>
                  <a:rPr lang="ko-KR" altLang="en-US" sz="11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업로드 날짜</a:t>
                </a:r>
              </a:p>
            </p:txBody>
          </p:sp>
        </p:grpSp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4F7E2C54-26F8-44FD-96B0-14894BA3E039}"/>
                </a:ext>
              </a:extLst>
            </p:cNvPr>
            <p:cNvSpPr/>
            <p:nvPr/>
          </p:nvSpPr>
          <p:spPr>
            <a:xfrm>
              <a:off x="-2052736" y="2636912"/>
              <a:ext cx="2520280" cy="1080120"/>
            </a:xfrm>
            <a:prstGeom prst="roundRect">
              <a:avLst/>
            </a:prstGeom>
            <a:noFill/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13" name="제목 1">
            <a:extLst>
              <a:ext uri="{FF2B5EF4-FFF2-40B4-BE49-F238E27FC236}">
                <a16:creationId xmlns:a16="http://schemas.microsoft.com/office/drawing/2014/main" id="{905EBB4A-1A62-4F2D-B5C5-70A7E743A3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주제 선정 동기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03CB291-33FC-4495-B556-38569F012DCC}"/>
              </a:ext>
            </a:extLst>
          </p:cNvPr>
          <p:cNvSpPr/>
          <p:nvPr/>
        </p:nvSpPr>
        <p:spPr>
          <a:xfrm>
            <a:off x="179512" y="4725144"/>
            <a:ext cx="7560840" cy="22046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63D29F3-0AEE-4297-87BC-83BE72FAAAF9}"/>
              </a:ext>
            </a:extLst>
          </p:cNvPr>
          <p:cNvSpPr/>
          <p:nvPr/>
        </p:nvSpPr>
        <p:spPr>
          <a:xfrm>
            <a:off x="179512" y="4945608"/>
            <a:ext cx="1512168" cy="22046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C4FEC6B-59CA-4A94-ADDB-7023CCD9B7DA}"/>
              </a:ext>
            </a:extLst>
          </p:cNvPr>
          <p:cNvSpPr/>
          <p:nvPr/>
        </p:nvSpPr>
        <p:spPr>
          <a:xfrm>
            <a:off x="6588224" y="4941168"/>
            <a:ext cx="1152128" cy="26563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F63EE1B-268C-471A-879E-E57F47BB0F48}"/>
              </a:ext>
            </a:extLst>
          </p:cNvPr>
          <p:cNvSpPr/>
          <p:nvPr/>
        </p:nvSpPr>
        <p:spPr>
          <a:xfrm>
            <a:off x="179512" y="6417702"/>
            <a:ext cx="720080" cy="26563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C8549E5-E0C5-4271-B6CB-9449048EA2E7}"/>
              </a:ext>
            </a:extLst>
          </p:cNvPr>
          <p:cNvSpPr/>
          <p:nvPr/>
        </p:nvSpPr>
        <p:spPr>
          <a:xfrm>
            <a:off x="3491880" y="5013176"/>
            <a:ext cx="914400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24612A-3357-4C03-861B-4E4BC5109AA4}"/>
              </a:ext>
            </a:extLst>
          </p:cNvPr>
          <p:cNvSpPr txBox="1"/>
          <p:nvPr/>
        </p:nvSpPr>
        <p:spPr>
          <a:xfrm>
            <a:off x="7393796" y="5890841"/>
            <a:ext cx="8386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세부요소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B8FED0A-1FB9-4C34-A59D-1446969B9906}"/>
              </a:ext>
            </a:extLst>
          </p:cNvPr>
          <p:cNvSpPr/>
          <p:nvPr/>
        </p:nvSpPr>
        <p:spPr>
          <a:xfrm>
            <a:off x="7447777" y="6129300"/>
            <a:ext cx="730727" cy="72008"/>
          </a:xfrm>
          <a:prstGeom prst="rect">
            <a:avLst/>
          </a:prstGeom>
          <a:solidFill>
            <a:srgbClr val="D4E7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2043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15" grpId="0" animBg="1"/>
      <p:bldP spid="16" grpId="0" animBg="1"/>
      <p:bldP spid="3" grpId="0"/>
      <p:bldP spid="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아이디어 구상 </a:t>
            </a:r>
            <a:r>
              <a:rPr lang="en-US" altLang="ko-KR" dirty="0"/>
              <a:t>– </a:t>
            </a:r>
            <a:r>
              <a:rPr lang="ko-KR" altLang="en-US" dirty="0"/>
              <a:t>주제 선정</a:t>
            </a:r>
          </a:p>
        </p:txBody>
      </p:sp>
      <p:sp>
        <p:nvSpPr>
          <p:cNvPr id="4" name="액자 3">
            <a:extLst>
              <a:ext uri="{FF2B5EF4-FFF2-40B4-BE49-F238E27FC236}">
                <a16:creationId xmlns:a16="http://schemas.microsoft.com/office/drawing/2014/main" id="{2D225745-F998-443C-8F44-19D60CC30822}"/>
              </a:ext>
            </a:extLst>
          </p:cNvPr>
          <p:cNvSpPr/>
          <p:nvPr/>
        </p:nvSpPr>
        <p:spPr>
          <a:xfrm>
            <a:off x="323528" y="1124744"/>
            <a:ext cx="8496944" cy="835820"/>
          </a:xfrm>
          <a:prstGeom prst="frame">
            <a:avLst>
              <a:gd name="adj1" fmla="val 2181"/>
            </a:avLst>
          </a:prstGeom>
          <a:solidFill>
            <a:srgbClr val="418D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게임</a:t>
            </a:r>
            <a:r>
              <a:rPr lang="en-US" altLang="ko-KR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먹방</a:t>
            </a:r>
            <a:r>
              <a:rPr lang="en-US" altLang="ko-KR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동물</a:t>
            </a:r>
            <a:r>
              <a:rPr lang="en-US" altLang="ko-KR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코미디</a:t>
            </a:r>
            <a:r>
              <a:rPr lang="en-US" altLang="ko-KR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뷰티</a:t>
            </a:r>
            <a:endParaRPr lang="en-US" altLang="ko-KR" b="1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</a:t>
            </a:r>
            <a:r>
              <a:rPr lang="ko-KR" altLang="en-US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개의 카테고리 선정</a:t>
            </a:r>
            <a:endParaRPr lang="ko-KR" altLang="en-US" sz="1200" b="1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1B7F5F3E-82DB-4E40-90E5-67C2F65C54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6105" y="2374897"/>
            <a:ext cx="1605349" cy="1436997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FB7E2B78-A701-4239-998D-F8A2A5F186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826" y="2370965"/>
            <a:ext cx="1611361" cy="141896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D1795D18-A8A5-470E-BA36-8B62C22150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4680" y="2369654"/>
            <a:ext cx="1593323" cy="1412948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0ED1BCA6-5C05-40CA-8A4D-A327BFE912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6633" y="2377517"/>
            <a:ext cx="1617374" cy="144902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B8AB038-8C7F-4F8F-846E-51712CD801B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3607"/>
          <a:stretch/>
        </p:blipFill>
        <p:spPr>
          <a:xfrm>
            <a:off x="7242983" y="2394375"/>
            <a:ext cx="1577489" cy="146136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5F86D5BC-4BF3-4CD9-A518-258C5C4504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5826" y="4679721"/>
            <a:ext cx="1667877" cy="635991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4830925A-D25C-40B8-861F-A6CCD7CCC35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5826" y="4037177"/>
            <a:ext cx="1661159" cy="641803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389DA891-FDBB-434D-8FDD-3967A29948B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5826" y="5316453"/>
            <a:ext cx="1661159" cy="679837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1BC9C888-F7AB-4A8D-BBBB-0F529517DE4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46105" y="4041257"/>
            <a:ext cx="1594321" cy="635991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2E298E9F-A404-4701-B958-75B0EF0118B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146105" y="4676853"/>
            <a:ext cx="1599963" cy="635991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2498BCF2-B166-438E-9A52-70234BCF291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46105" y="5312448"/>
            <a:ext cx="1594320" cy="679837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73666DA0-EB40-4AB9-BB7A-6782E7A9F12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826633" y="4037177"/>
            <a:ext cx="1617373" cy="646132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A7305ADC-99CE-4FDA-BE7B-7EBB15AC212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826633" y="5312448"/>
            <a:ext cx="1633441" cy="642053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AC030545-0735-4666-8B6C-BA695A105D9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826633" y="4680279"/>
            <a:ext cx="1615238" cy="635200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1D5CCF35-D751-47C7-88BA-B0D1CAEB3B16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554680" y="4672189"/>
            <a:ext cx="1581575" cy="642052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0BAE5063-A573-46FB-AACE-0466C2D58FAD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554680" y="5319300"/>
            <a:ext cx="1581575" cy="635991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76E1A94F-23FE-4D74-A02B-A65BAE4534BC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554680" y="4031139"/>
            <a:ext cx="1583518" cy="635991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762FBCC1-9CB6-4206-8B48-B1207D7EF321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242983" y="4041257"/>
            <a:ext cx="1547957" cy="642052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B803A14F-B74B-4118-8696-FB0C4E89DB3F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242983" y="5374393"/>
            <a:ext cx="1551138" cy="580108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9EC3496E-D50E-4CA6-AB0D-585A05EC5F37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242983" y="4710855"/>
            <a:ext cx="1557390" cy="635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307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프로젝트 목표</a:t>
            </a:r>
          </a:p>
        </p:txBody>
      </p:sp>
      <p:sp>
        <p:nvSpPr>
          <p:cNvPr id="4" name="액자 3">
            <a:extLst>
              <a:ext uri="{FF2B5EF4-FFF2-40B4-BE49-F238E27FC236}">
                <a16:creationId xmlns:a16="http://schemas.microsoft.com/office/drawing/2014/main" id="{F25C98C7-B926-4EB3-9841-3A2B4F0D23A8}"/>
              </a:ext>
            </a:extLst>
          </p:cNvPr>
          <p:cNvSpPr/>
          <p:nvPr/>
        </p:nvSpPr>
        <p:spPr>
          <a:xfrm>
            <a:off x="303429" y="1340768"/>
            <a:ext cx="8496944" cy="835820"/>
          </a:xfrm>
          <a:prstGeom prst="frame">
            <a:avLst>
              <a:gd name="adj1" fmla="val 2181"/>
            </a:avLst>
          </a:prstGeom>
          <a:solidFill>
            <a:srgbClr val="418D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제목에 사용된 키워드와 조회수의 관계 파악</a:t>
            </a:r>
            <a:endParaRPr lang="ko-KR" altLang="en-US" sz="1200" b="1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액자 4">
            <a:extLst>
              <a:ext uri="{FF2B5EF4-FFF2-40B4-BE49-F238E27FC236}">
                <a16:creationId xmlns:a16="http://schemas.microsoft.com/office/drawing/2014/main" id="{C9F68CDA-2AF2-4F0C-9248-AD677E0262F6}"/>
              </a:ext>
            </a:extLst>
          </p:cNvPr>
          <p:cNvSpPr/>
          <p:nvPr/>
        </p:nvSpPr>
        <p:spPr>
          <a:xfrm>
            <a:off x="303429" y="2553254"/>
            <a:ext cx="8496944" cy="835820"/>
          </a:xfrm>
          <a:prstGeom prst="frame">
            <a:avLst>
              <a:gd name="adj1" fmla="val 2181"/>
            </a:avLst>
          </a:prstGeom>
          <a:solidFill>
            <a:srgbClr val="418D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세부요소들간의</a:t>
            </a: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연관성</a:t>
            </a:r>
            <a:endParaRPr lang="en-US" altLang="ko-KR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액자 8">
            <a:extLst>
              <a:ext uri="{FF2B5EF4-FFF2-40B4-BE49-F238E27FC236}">
                <a16:creationId xmlns:a16="http://schemas.microsoft.com/office/drawing/2014/main" id="{AEDAF6F1-34FF-4B56-BB80-A350C9198187}"/>
              </a:ext>
            </a:extLst>
          </p:cNvPr>
          <p:cNvSpPr/>
          <p:nvPr/>
        </p:nvSpPr>
        <p:spPr>
          <a:xfrm>
            <a:off x="303429" y="3765740"/>
            <a:ext cx="8496944" cy="835820"/>
          </a:xfrm>
          <a:prstGeom prst="frame">
            <a:avLst>
              <a:gd name="adj1" fmla="val 2181"/>
            </a:avLst>
          </a:prstGeom>
          <a:solidFill>
            <a:srgbClr val="418D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데이터분석 및 시각화</a:t>
            </a:r>
            <a:endParaRPr lang="en-US" altLang="ko-KR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액자 9">
            <a:extLst>
              <a:ext uri="{FF2B5EF4-FFF2-40B4-BE49-F238E27FC236}">
                <a16:creationId xmlns:a16="http://schemas.microsoft.com/office/drawing/2014/main" id="{F6F01EF0-B6D5-43A8-B54C-F75033E3A64C}"/>
              </a:ext>
            </a:extLst>
          </p:cNvPr>
          <p:cNvSpPr/>
          <p:nvPr/>
        </p:nvSpPr>
        <p:spPr>
          <a:xfrm>
            <a:off x="303429" y="4978226"/>
            <a:ext cx="8496944" cy="835820"/>
          </a:xfrm>
          <a:prstGeom prst="frame">
            <a:avLst>
              <a:gd name="adj1" fmla="val 2181"/>
            </a:avLst>
          </a:prstGeom>
          <a:solidFill>
            <a:srgbClr val="418D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플라스크를 이용한 웹 구현</a:t>
            </a:r>
            <a:endParaRPr lang="ko-KR" altLang="en-US" sz="1200" b="1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37128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9" grpId="0" animBg="1"/>
      <p:bldP spid="1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4628356" y="2636912"/>
            <a:ext cx="4515644" cy="1562378"/>
          </a:xfrm>
          <a:prstGeom prst="rect">
            <a:avLst/>
          </a:prstGeom>
          <a:solidFill>
            <a:schemeClr val="tx1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4932040" y="2875002"/>
            <a:ext cx="3593842" cy="1107996"/>
            <a:chOff x="4716016" y="3172973"/>
            <a:chExt cx="3593842" cy="1107996"/>
          </a:xfrm>
        </p:grpSpPr>
        <p:sp>
          <p:nvSpPr>
            <p:cNvPr id="26" name="Text Box 8"/>
            <p:cNvSpPr txBox="1">
              <a:spLocks noChangeArrowheads="1"/>
            </p:cNvSpPr>
            <p:nvPr/>
          </p:nvSpPr>
          <p:spPr bwMode="auto">
            <a:xfrm>
              <a:off x="5893812" y="3454462"/>
              <a:ext cx="2416046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kumimoji="0" lang="ko-KR" altLang="en-US" sz="28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일정 및 팀 소개</a:t>
              </a:r>
              <a:endParaRPr kumimoji="0" lang="en-US" altLang="ko-KR" sz="28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4716016" y="3172973"/>
              <a:ext cx="1368152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tabLst>
                  <a:tab pos="85725" algn="l"/>
                  <a:tab pos="180975" algn="l"/>
                </a:tabLst>
              </a:pPr>
              <a:r>
                <a:rPr kumimoji="0" lang="en-US" altLang="ko-KR" sz="6600" dirty="0">
                  <a:solidFill>
                    <a:srgbClr val="85C00C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02</a:t>
              </a:r>
              <a:endParaRPr kumimoji="0" lang="ko-KR" altLang="en-US" sz="6000" dirty="0">
                <a:solidFill>
                  <a:srgbClr val="85C00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cxnSp>
        <p:nvCxnSpPr>
          <p:cNvPr id="5" name="직선 연결선 4"/>
          <p:cNvCxnSpPr>
            <a:cxnSpLocks/>
          </p:cNvCxnSpPr>
          <p:nvPr/>
        </p:nvCxnSpPr>
        <p:spPr>
          <a:xfrm>
            <a:off x="4628356" y="2780928"/>
            <a:ext cx="807740" cy="0"/>
          </a:xfrm>
          <a:prstGeom prst="line">
            <a:avLst/>
          </a:prstGeom>
          <a:ln>
            <a:solidFill>
              <a:srgbClr val="85C00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>
            <a:cxnSpLocks/>
          </p:cNvCxnSpPr>
          <p:nvPr/>
        </p:nvCxnSpPr>
        <p:spPr>
          <a:xfrm>
            <a:off x="7236295" y="4077072"/>
            <a:ext cx="1907705" cy="0"/>
          </a:xfrm>
          <a:prstGeom prst="line">
            <a:avLst/>
          </a:prstGeom>
          <a:ln>
            <a:solidFill>
              <a:srgbClr val="85C00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59074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0364" y="226382"/>
            <a:ext cx="8363272" cy="490066"/>
          </a:xfrm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프로젝트 일정</a:t>
            </a: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466D5079-0EEB-4C5E-B062-34B1D83190A9}"/>
              </a:ext>
            </a:extLst>
          </p:cNvPr>
          <p:cNvSpPr/>
          <p:nvPr/>
        </p:nvSpPr>
        <p:spPr>
          <a:xfrm>
            <a:off x="683568" y="1327982"/>
            <a:ext cx="3240360" cy="116491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6BC60B93-FA53-4E54-A34B-FA5F97CF3B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2900564"/>
              </p:ext>
            </p:extLst>
          </p:nvPr>
        </p:nvGraphicFramePr>
        <p:xfrm>
          <a:off x="323528" y="1345463"/>
          <a:ext cx="8363268" cy="475252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922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922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17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17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6171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6171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6171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6171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6171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6171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61712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61712">
                  <a:extLst>
                    <a:ext uri="{9D8B030D-6E8A-4147-A177-3AD203B41FA5}">
                      <a16:colId xmlns:a16="http://schemas.microsoft.com/office/drawing/2014/main" val="2759050741"/>
                    </a:ext>
                  </a:extLst>
                </a:gridCol>
                <a:gridCol w="561712">
                  <a:extLst>
                    <a:ext uri="{9D8B030D-6E8A-4147-A177-3AD203B41FA5}">
                      <a16:colId xmlns:a16="http://schemas.microsoft.com/office/drawing/2014/main" val="3923271570"/>
                    </a:ext>
                  </a:extLst>
                </a:gridCol>
              </a:tblGrid>
              <a:tr h="364205">
                <a:tc rowSpan="2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100" b="1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항목</a:t>
                      </a:r>
                    </a:p>
                  </a:txBody>
                  <a:tcPr marL="68580" marR="68580" marT="34290" marB="3429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100" b="1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과업</a:t>
                      </a:r>
                    </a:p>
                  </a:txBody>
                  <a:tcPr marL="68580" marR="68580" marT="34290" marB="3429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gridSpan="11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1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12</a:t>
                      </a:r>
                      <a:r>
                        <a:rPr lang="ko-KR" altLang="en-US" sz="1100" b="1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월</a:t>
                      </a:r>
                    </a:p>
                  </a:txBody>
                  <a:tcPr marL="68580" marR="68580" marT="34290" marB="34290" anchor="ctr">
                    <a:lnR w="12700" cmpd="sng">
                      <a:noFill/>
                    </a:ln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b="1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b="1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b="1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892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1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12</a:t>
                      </a:r>
                      <a:r>
                        <a:rPr lang="ko-KR" altLang="en-US" sz="1100" b="1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일</a:t>
                      </a:r>
                    </a:p>
                  </a:txBody>
                  <a:tcPr marL="68580" marR="68580" marT="34290" marB="34290" anchor="ctr"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1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13</a:t>
                      </a:r>
                      <a:r>
                        <a:rPr lang="ko-KR" altLang="en-US" sz="1100" b="1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일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1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14</a:t>
                      </a:r>
                      <a:r>
                        <a:rPr lang="ko-KR" altLang="en-US" sz="1100" b="1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일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1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15</a:t>
                      </a:r>
                      <a:r>
                        <a:rPr lang="ko-KR" altLang="en-US" sz="1100" b="1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일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1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16</a:t>
                      </a:r>
                      <a:r>
                        <a:rPr lang="ko-KR" altLang="en-US" sz="1100" b="1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일</a:t>
                      </a:r>
                    </a:p>
                  </a:txBody>
                  <a:tcPr marL="68580" marR="68580" marT="34290" marB="3429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1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17</a:t>
                      </a:r>
                      <a:r>
                        <a:rPr lang="ko-KR" altLang="en-US" sz="1100" b="1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일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1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18</a:t>
                      </a:r>
                      <a:r>
                        <a:rPr lang="ko-KR" altLang="en-US" sz="1100" b="1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일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1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21</a:t>
                      </a:r>
                      <a:r>
                        <a:rPr lang="ko-KR" altLang="en-US" sz="1100" b="1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일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1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22</a:t>
                      </a:r>
                      <a:r>
                        <a:rPr lang="ko-KR" altLang="en-US" sz="1100" b="1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일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1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23</a:t>
                      </a:r>
                      <a:r>
                        <a:rPr lang="ko-KR" altLang="en-US" sz="1100" b="1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일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1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24</a:t>
                      </a:r>
                      <a:r>
                        <a:rPr lang="ko-KR" altLang="en-US" sz="1100" b="1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일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9405">
                <a:tc rowSpan="2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100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주제 선정</a:t>
                      </a:r>
                    </a:p>
                  </a:txBody>
                  <a:tcPr marL="68580" marR="68580" marT="34290" marB="3429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100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브레인스토밍</a:t>
                      </a:r>
                      <a:endParaRPr lang="ko-KR" altLang="en-US" sz="9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68580" marR="68580" marT="34290" marB="3429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1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68580" marR="68580" marT="34290" marB="34290" anchor="ctr"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1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1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1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1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68580" marR="68580" marT="34290" marB="3429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1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1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1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1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1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1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940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100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주제 확정</a:t>
                      </a:r>
                      <a:endParaRPr lang="en-US" altLang="ko-KR" sz="11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68580" marR="68580" marT="34290" marB="3429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1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68580" marR="68580" marT="34290" marB="34290" anchor="ctr"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1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1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1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1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68580" marR="68580" marT="34290" marB="3429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1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1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1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1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1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1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69405">
                <a:tc rowSpan="2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100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데이터 확보 및 분석</a:t>
                      </a:r>
                    </a:p>
                  </a:txBody>
                  <a:tcPr marL="68580" marR="68580" marT="34290" marB="3429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100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웹 </a:t>
                      </a:r>
                      <a:r>
                        <a:rPr lang="ko-KR" altLang="en-US" sz="1100" kern="1200" dirty="0" err="1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크롤링</a:t>
                      </a:r>
                      <a:endParaRPr lang="en-US" altLang="ko-KR" sz="11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68580" marR="68580" marT="34290" marB="3429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1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68580" marR="68580" marT="34290" marB="34290" anchor="ctr"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1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1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1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1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68580" marR="68580" marT="34290" marB="3429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1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1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1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1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1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1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6940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100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데이터 분석</a:t>
                      </a:r>
                      <a:endParaRPr lang="en-US" altLang="ko-KR" sz="11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68580" marR="68580" marT="34290" marB="3429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1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68580" marR="68580" marT="34290" marB="34290" anchor="ctr"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1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1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1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1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68580" marR="68580" marT="34290" marB="3429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1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1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1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1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1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1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69405">
                <a:tc rowSpan="2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100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결론 도출 및 </a:t>
                      </a:r>
                      <a:r>
                        <a:rPr lang="en-US" altLang="ko-KR" sz="1100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PT </a:t>
                      </a:r>
                      <a:r>
                        <a:rPr lang="ko-KR" altLang="en-US" sz="1100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자료 준비</a:t>
                      </a:r>
                    </a:p>
                  </a:txBody>
                  <a:tcPr marL="68580" marR="68580" marT="34290" marB="3429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100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결론 도출</a:t>
                      </a:r>
                      <a:endParaRPr lang="en-US" altLang="ko-KR" sz="11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68580" marR="68580" marT="34290" marB="3429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1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68580" marR="68580" marT="34290" marB="34290" anchor="ctr"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1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1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1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1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68580" marR="68580" marT="34290" marB="3429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1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1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1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1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1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1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6940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PT </a:t>
                      </a:r>
                      <a:r>
                        <a:rPr lang="ko-KR" altLang="en-US" sz="1100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자료</a:t>
                      </a:r>
                      <a:endParaRPr lang="en-US" altLang="ko-KR" sz="11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68580" marR="68580" marT="34290" marB="3429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1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68580" marR="68580" marT="34290" marB="34290" anchor="ctr"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1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1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1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1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68580" marR="68580" marT="34290" marB="3429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1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1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1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1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1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1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6851185F-0092-43A1-B373-318FD3004EA4}"/>
              </a:ext>
            </a:extLst>
          </p:cNvPr>
          <p:cNvCxnSpPr>
            <a:cxnSpLocks/>
          </p:cNvCxnSpPr>
          <p:nvPr/>
        </p:nvCxnSpPr>
        <p:spPr>
          <a:xfrm>
            <a:off x="4211960" y="3717032"/>
            <a:ext cx="2754226" cy="0"/>
          </a:xfrm>
          <a:prstGeom prst="straightConnector1">
            <a:avLst/>
          </a:prstGeom>
          <a:ln w="57150" cap="rnd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6BAA7CA2-9925-4A82-BA36-31ABA0771E7B}"/>
              </a:ext>
            </a:extLst>
          </p:cNvPr>
          <p:cNvCxnSpPr>
            <a:cxnSpLocks/>
          </p:cNvCxnSpPr>
          <p:nvPr/>
        </p:nvCxnSpPr>
        <p:spPr>
          <a:xfrm>
            <a:off x="4788024" y="4365104"/>
            <a:ext cx="2232248" cy="0"/>
          </a:xfrm>
          <a:prstGeom prst="straightConnector1">
            <a:avLst/>
          </a:prstGeom>
          <a:ln w="57150" cap="rnd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34A83366-C05E-46C8-95F2-0A503FE08D3C}"/>
              </a:ext>
            </a:extLst>
          </p:cNvPr>
          <p:cNvCxnSpPr>
            <a:cxnSpLocks/>
          </p:cNvCxnSpPr>
          <p:nvPr/>
        </p:nvCxnSpPr>
        <p:spPr>
          <a:xfrm>
            <a:off x="6444208" y="5085184"/>
            <a:ext cx="2242588" cy="0"/>
          </a:xfrm>
          <a:prstGeom prst="straightConnector1">
            <a:avLst/>
          </a:prstGeom>
          <a:ln w="57150" cap="rnd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350E65CC-CF55-4AFB-9BEF-CDD5E0DEEB2C}"/>
              </a:ext>
            </a:extLst>
          </p:cNvPr>
          <p:cNvCxnSpPr>
            <a:cxnSpLocks/>
          </p:cNvCxnSpPr>
          <p:nvPr/>
        </p:nvCxnSpPr>
        <p:spPr>
          <a:xfrm>
            <a:off x="7020272" y="5733256"/>
            <a:ext cx="1666524" cy="0"/>
          </a:xfrm>
          <a:prstGeom prst="straightConnector1">
            <a:avLst/>
          </a:prstGeom>
          <a:ln w="57150" cap="rnd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D4B718FE-D968-4166-9648-5A49514158E8}"/>
              </a:ext>
            </a:extLst>
          </p:cNvPr>
          <p:cNvCxnSpPr>
            <a:cxnSpLocks/>
          </p:cNvCxnSpPr>
          <p:nvPr/>
        </p:nvCxnSpPr>
        <p:spPr>
          <a:xfrm>
            <a:off x="3664182" y="3071944"/>
            <a:ext cx="1097148" cy="0"/>
          </a:xfrm>
          <a:prstGeom prst="straightConnector1">
            <a:avLst/>
          </a:prstGeom>
          <a:ln w="57150" cap="rnd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C41CAFFE-5C6C-46C9-A505-8AC0030EB00E}"/>
              </a:ext>
            </a:extLst>
          </p:cNvPr>
          <p:cNvCxnSpPr>
            <a:cxnSpLocks/>
          </p:cNvCxnSpPr>
          <p:nvPr/>
        </p:nvCxnSpPr>
        <p:spPr>
          <a:xfrm>
            <a:off x="2555776" y="2420888"/>
            <a:ext cx="1656184" cy="0"/>
          </a:xfrm>
          <a:prstGeom prst="straightConnector1">
            <a:avLst/>
          </a:prstGeom>
          <a:ln w="57150" cap="rnd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7373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파워포인트배경(허브)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85C00C"/>
      </a:accent1>
      <a:accent2>
        <a:srgbClr val="E8C89B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392F8E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rgbClr val="85C00C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1369</TotalTime>
  <Words>681</Words>
  <Application>Microsoft Office PowerPoint</Application>
  <PresentationFormat>화면 슬라이드 쇼(4:3)</PresentationFormat>
  <Paragraphs>226</Paragraphs>
  <Slides>37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37</vt:i4>
      </vt:variant>
    </vt:vector>
  </HeadingPairs>
  <TitlesOfParts>
    <vt:vector size="43" baseType="lpstr">
      <vt:lpstr>Arial</vt:lpstr>
      <vt:lpstr>굴림</vt:lpstr>
      <vt:lpstr>나눔스퀘어</vt:lpstr>
      <vt:lpstr>맑은 고딕</vt:lpstr>
      <vt:lpstr>나눔스퀘어 Bold</vt:lpstr>
      <vt:lpstr>Office 테마</vt:lpstr>
      <vt:lpstr>PowerPoint 프레젠테이션</vt:lpstr>
      <vt:lpstr>PowerPoint 프레젠테이션</vt:lpstr>
      <vt:lpstr>PowerPoint 프레젠테이션</vt:lpstr>
      <vt:lpstr>1. 주제 선정 동기</vt:lpstr>
      <vt:lpstr>1. 주제 선정 동기</vt:lpstr>
      <vt:lpstr>1. 아이디어 구상 – 주제 선정</vt:lpstr>
      <vt:lpstr>1. 프로젝트 목표</vt:lpstr>
      <vt:lpstr>PowerPoint 프레젠테이션</vt:lpstr>
      <vt:lpstr>2. 프로젝트 일정</vt:lpstr>
      <vt:lpstr>PowerPoint 프레젠테이션</vt:lpstr>
      <vt:lpstr>2. 팀 소개</vt:lpstr>
      <vt:lpstr>PowerPoint 프레젠테이션</vt:lpstr>
      <vt:lpstr>3-1. 데이터 분석 과정</vt:lpstr>
      <vt:lpstr>3-1. 데이터 분석 과정</vt:lpstr>
      <vt:lpstr>3-1. 데이터 분석 과정(웹 크롤링)</vt:lpstr>
      <vt:lpstr>3-1. 데이터 분석 과정(웹크롤링)</vt:lpstr>
      <vt:lpstr>3-1. 데이터 분석 과정(CSV 파일 생성)</vt:lpstr>
      <vt:lpstr>3-1. 데이터 분석과정(토큰화)</vt:lpstr>
      <vt:lpstr>3-2. 데이터 시각화</vt:lpstr>
      <vt:lpstr>3-2. 상관도(게임)</vt:lpstr>
      <vt:lpstr>3-2. 상관도(먹방)</vt:lpstr>
      <vt:lpstr>3-2. 상관도(동물)</vt:lpstr>
      <vt:lpstr>3-2. 상관도(코미디)</vt:lpstr>
      <vt:lpstr>3-2. 상관도(뷰티)</vt:lpstr>
      <vt:lpstr>3-2. Wordcloud(게임)</vt:lpstr>
      <vt:lpstr>PowerPoint 프레젠테이션</vt:lpstr>
      <vt:lpstr>3-2. Wordcloud(동물)</vt:lpstr>
      <vt:lpstr>3-2. Wordcloud(코미디)</vt:lpstr>
      <vt:lpstr>3-2. Wordcloud(뷰티)</vt:lpstr>
      <vt:lpstr>3-2. 유사도 Bar(게임)</vt:lpstr>
      <vt:lpstr>3-2. 유사도 Bar(먹방)</vt:lpstr>
      <vt:lpstr>3-2. 유사도 Bar(동물)</vt:lpstr>
      <vt:lpstr>3-2. 유사도 Bar(코미디)</vt:lpstr>
      <vt:lpstr>3-2. 유사도 Bar(뷰티)</vt:lpstr>
      <vt:lpstr>PowerPoint 프레젠테이션</vt:lpstr>
      <vt:lpstr>4. 웹 사이트 구현(Flask)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박선주</dc:creator>
  <cp:lastModifiedBy>장진우</cp:lastModifiedBy>
  <cp:revision>225</cp:revision>
  <dcterms:created xsi:type="dcterms:W3CDTF">2020-12-22T02:10:19Z</dcterms:created>
  <dcterms:modified xsi:type="dcterms:W3CDTF">2021-06-13T17:48:08Z</dcterms:modified>
</cp:coreProperties>
</file>